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587" r:id="rId5"/>
    <p:sldId id="588" r:id="rId6"/>
    <p:sldId id="589" r:id="rId7"/>
    <p:sldId id="590" r:id="rId8"/>
    <p:sldId id="591" r:id="rId9"/>
    <p:sldId id="592" r:id="rId10"/>
    <p:sldId id="593" r:id="rId11"/>
    <p:sldId id="595" r:id="rId12"/>
    <p:sldId id="59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293D"/>
    <a:srgbClr val="5A8DBD"/>
    <a:srgbClr val="82ABD0"/>
    <a:srgbClr val="B4CAD5"/>
    <a:srgbClr val="1D3347"/>
    <a:srgbClr val="77A1C3"/>
    <a:srgbClr val="97B8D2"/>
    <a:srgbClr val="B8CFE1"/>
    <a:srgbClr val="E58323"/>
    <a:srgbClr val="1935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78" autoAdjust="0"/>
    <p:restoredTop sz="71565" autoAdjust="0"/>
  </p:normalViewPr>
  <p:slideViewPr>
    <p:cSldViewPr snapToObjects="1">
      <p:cViewPr varScale="1">
        <p:scale>
          <a:sx n="60" d="100"/>
          <a:sy n="60" d="100"/>
        </p:scale>
        <p:origin x="1138" y="48"/>
      </p:cViewPr>
      <p:guideLst>
        <p:guide orient="horz" pos="2160"/>
        <p:guide pos="3840"/>
      </p:guideLst>
    </p:cSldViewPr>
  </p:slideViewPr>
  <p:notesTextViewPr>
    <p:cViewPr>
      <p:scale>
        <a:sx n="3" d="2"/>
        <a:sy n="3" d="2"/>
      </p:scale>
      <p:origin x="0" y="0"/>
    </p:cViewPr>
  </p:notesTextViewPr>
  <p:sorterViewPr>
    <p:cViewPr>
      <p:scale>
        <a:sx n="100" d="100"/>
        <a:sy n="100" d="100"/>
      </p:scale>
      <p:origin x="0" y="-77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5888F4F-1412-824B-A202-D79C5344ADDC}" type="datetimeFigureOut">
              <a:rPr lang="en-US" smtClean="0"/>
              <a:t>12/22/2023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9761C8-F936-524B-A810-0AD64A8EEAFD}" type="slidenum">
              <a:rPr lang="en-US" smtClean="0"/>
              <a:t>‹#›</a:t>
            </a:fld>
            <a:endParaRPr lang="en-US"/>
          </a:p>
        </p:txBody>
      </p:sp>
    </p:spTree>
    <p:extLst>
      <p:ext uri="{BB962C8B-B14F-4D97-AF65-F5344CB8AC3E}">
        <p14:creationId xmlns:p14="http://schemas.microsoft.com/office/powerpoint/2010/main" val="41284517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97538D-95DD-2D49-9253-544EBD8276A3}" type="datetimeFigureOut">
              <a:rPr lang="en-US" smtClean="0"/>
              <a:t>12/22/2023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5AA932-F083-F247-A2B8-A9CB1EBC9901}" type="slidenum">
              <a:rPr lang="en-US" smtClean="0"/>
              <a:t>‹#›</a:t>
            </a:fld>
            <a:endParaRPr lang="en-US"/>
          </a:p>
        </p:txBody>
      </p:sp>
    </p:spTree>
    <p:extLst>
      <p:ext uri="{BB962C8B-B14F-4D97-AF65-F5344CB8AC3E}">
        <p14:creationId xmlns:p14="http://schemas.microsoft.com/office/powerpoint/2010/main" val="38807589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1</a:t>
            </a:fld>
            <a:endParaRPr lang="en-US"/>
          </a:p>
        </p:txBody>
      </p:sp>
    </p:spTree>
    <p:extLst>
      <p:ext uri="{BB962C8B-B14F-4D97-AF65-F5344CB8AC3E}">
        <p14:creationId xmlns:p14="http://schemas.microsoft.com/office/powerpoint/2010/main" val="3506272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2</a:t>
            </a:fld>
            <a:endParaRPr lang="en-US"/>
          </a:p>
        </p:txBody>
      </p:sp>
    </p:spTree>
    <p:extLst>
      <p:ext uri="{BB962C8B-B14F-4D97-AF65-F5344CB8AC3E}">
        <p14:creationId xmlns:p14="http://schemas.microsoft.com/office/powerpoint/2010/main" val="1233566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3</a:t>
            </a:fld>
            <a:endParaRPr lang="en-US"/>
          </a:p>
        </p:txBody>
      </p:sp>
    </p:spTree>
    <p:extLst>
      <p:ext uri="{BB962C8B-B14F-4D97-AF65-F5344CB8AC3E}">
        <p14:creationId xmlns:p14="http://schemas.microsoft.com/office/powerpoint/2010/main" val="2246679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4</a:t>
            </a:fld>
            <a:endParaRPr lang="en-US"/>
          </a:p>
        </p:txBody>
      </p:sp>
    </p:spTree>
    <p:extLst>
      <p:ext uri="{BB962C8B-B14F-4D97-AF65-F5344CB8AC3E}">
        <p14:creationId xmlns:p14="http://schemas.microsoft.com/office/powerpoint/2010/main" val="1711958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5</a:t>
            </a:fld>
            <a:endParaRPr lang="en-US"/>
          </a:p>
        </p:txBody>
      </p:sp>
    </p:spTree>
    <p:extLst>
      <p:ext uri="{BB962C8B-B14F-4D97-AF65-F5344CB8AC3E}">
        <p14:creationId xmlns:p14="http://schemas.microsoft.com/office/powerpoint/2010/main" val="2691297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6</a:t>
            </a:fld>
            <a:endParaRPr lang="en-US"/>
          </a:p>
        </p:txBody>
      </p:sp>
    </p:spTree>
    <p:extLst>
      <p:ext uri="{BB962C8B-B14F-4D97-AF65-F5344CB8AC3E}">
        <p14:creationId xmlns:p14="http://schemas.microsoft.com/office/powerpoint/2010/main" val="2802487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7</a:t>
            </a:fld>
            <a:endParaRPr lang="en-US"/>
          </a:p>
        </p:txBody>
      </p:sp>
    </p:spTree>
    <p:extLst>
      <p:ext uri="{BB962C8B-B14F-4D97-AF65-F5344CB8AC3E}">
        <p14:creationId xmlns:p14="http://schemas.microsoft.com/office/powerpoint/2010/main" val="3818880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8</a:t>
            </a:fld>
            <a:endParaRPr lang="en-US"/>
          </a:p>
        </p:txBody>
      </p:sp>
    </p:spTree>
    <p:extLst>
      <p:ext uri="{BB962C8B-B14F-4D97-AF65-F5344CB8AC3E}">
        <p14:creationId xmlns:p14="http://schemas.microsoft.com/office/powerpoint/2010/main" val="3617974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5AA932-F083-F247-A2B8-A9CB1EBC9901}" type="slidenum">
              <a:rPr lang="en-US" smtClean="0"/>
              <a:t>9</a:t>
            </a:fld>
            <a:endParaRPr lang="en-US"/>
          </a:p>
        </p:txBody>
      </p:sp>
    </p:spTree>
    <p:extLst>
      <p:ext uri="{BB962C8B-B14F-4D97-AF65-F5344CB8AC3E}">
        <p14:creationId xmlns:p14="http://schemas.microsoft.com/office/powerpoint/2010/main" val="1535223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46576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13813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2017121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141C77"/>
                </a:solidFill>
                <a:latin typeface="Arial"/>
                <a:cs typeface="Arial"/>
              </a:defRPr>
            </a:lvl1pPr>
          </a:lstStyle>
          <a:p>
            <a:endParaRPr/>
          </a:p>
        </p:txBody>
      </p:sp>
      <p:sp>
        <p:nvSpPr>
          <p:cNvPr id="3" name="Holder 3"/>
          <p:cNvSpPr>
            <a:spLocks noGrp="1"/>
          </p:cNvSpPr>
          <p:nvPr>
            <p:ph sz="half" idx="2"/>
          </p:nvPr>
        </p:nvSpPr>
        <p:spPr>
          <a:xfrm>
            <a:off x="484364" y="1301609"/>
            <a:ext cx="5027295" cy="4700905"/>
          </a:xfrm>
          <a:prstGeom prst="rect">
            <a:avLst/>
          </a:prstGeom>
        </p:spPr>
        <p:txBody>
          <a:bodyPr wrap="square" lIns="0" tIns="0" rIns="0" bIns="0">
            <a:spAutoFit/>
          </a:bodyPr>
          <a:lstStyle>
            <a:lvl1pPr>
              <a:defRPr sz="2400" b="1" i="0">
                <a:solidFill>
                  <a:schemeClr val="tx1"/>
                </a:solidFill>
                <a:latin typeface="Arial"/>
                <a:cs typeface="Arial"/>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400" b="1" i="1">
                <a:solidFill>
                  <a:srgbClr val="000066"/>
                </a:solidFill>
                <a:latin typeface="Arial"/>
                <a:cs typeface="Arial"/>
              </a:defRPr>
            </a:lvl1pPr>
          </a:lstStyle>
          <a:p>
            <a:pPr marL="12700">
              <a:lnSpc>
                <a:spcPts val="1645"/>
              </a:lnSpc>
            </a:pPr>
            <a:r>
              <a:rPr spc="-10" dirty="0"/>
              <a:t>Combat</a:t>
            </a:r>
            <a:r>
              <a:rPr spc="-90" dirty="0"/>
              <a:t> </a:t>
            </a:r>
            <a:r>
              <a:rPr dirty="0"/>
              <a:t>Airpower</a:t>
            </a:r>
            <a:r>
              <a:rPr spc="-55" dirty="0"/>
              <a:t> </a:t>
            </a:r>
            <a:r>
              <a:rPr dirty="0"/>
              <a:t>Starts</a:t>
            </a:r>
            <a:r>
              <a:rPr spc="-55" dirty="0"/>
              <a:t> </a:t>
            </a:r>
            <a:r>
              <a:rPr spc="-10" dirty="0"/>
              <a:t>Here!</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12/22/2023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480461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129036" y="202288"/>
            <a:ext cx="5933927" cy="695960"/>
          </a:xfrm>
          <a:prstGeom prst="rect">
            <a:avLst/>
          </a:prstGeom>
        </p:spPr>
        <p:txBody>
          <a:bodyPr wrap="square" lIns="0" tIns="0" rIns="0" bIns="0">
            <a:spAutoFit/>
          </a:bodyPr>
          <a:lstStyle>
            <a:lvl1pPr>
              <a:defRPr sz="4400" b="1" i="0">
                <a:solidFill>
                  <a:srgbClr val="001F5F"/>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400" b="1" i="1">
                <a:solidFill>
                  <a:srgbClr val="000066"/>
                </a:solidFill>
                <a:latin typeface="Arial"/>
                <a:cs typeface="Arial"/>
              </a:defRPr>
            </a:lvl1pPr>
          </a:lstStyle>
          <a:p>
            <a:pPr marL="12700">
              <a:lnSpc>
                <a:spcPts val="1645"/>
              </a:lnSpc>
            </a:pPr>
            <a:r>
              <a:rPr spc="-10" dirty="0"/>
              <a:t>Combat</a:t>
            </a:r>
            <a:r>
              <a:rPr spc="-90" dirty="0"/>
              <a:t> </a:t>
            </a:r>
            <a:r>
              <a:rPr dirty="0"/>
              <a:t>Airpower</a:t>
            </a:r>
            <a:r>
              <a:rPr spc="-55" dirty="0"/>
              <a:t> </a:t>
            </a:r>
            <a:r>
              <a:rPr dirty="0"/>
              <a:t>Starts</a:t>
            </a:r>
            <a:r>
              <a:rPr spc="-55" dirty="0"/>
              <a:t> </a:t>
            </a:r>
            <a:r>
              <a:rPr spc="-10" dirty="0"/>
              <a:t>Here!</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12/22/2023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976097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41322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191805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403675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1"/>
            <a:ext cx="2844800" cy="365125"/>
          </a:xfrm>
          <a:prstGeom prst="rect">
            <a:avLst/>
          </a:prstGeom>
        </p:spPr>
        <p:txBody>
          <a:bodyPr/>
          <a:lstStyle/>
          <a:p>
            <a:endParaRPr lang="en-US"/>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1034506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1"/>
            <a:ext cx="2844800" cy="365125"/>
          </a:xfrm>
          <a:prstGeom prst="rect">
            <a:avLst/>
          </a:prstGeom>
        </p:spPr>
        <p:txBody>
          <a:bodyPr/>
          <a:lstStyle/>
          <a:p>
            <a:endParaRPr lang="en-US"/>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3392533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endParaRPr lang="en-US"/>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2027114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1402488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A203BF4-68F7-904F-B24D-ABFFD4FAAE29}" type="slidenum">
              <a:rPr lang="en-US" smtClean="0"/>
              <a:t>‹#›</a:t>
            </a:fld>
            <a:endParaRPr lang="en-US"/>
          </a:p>
        </p:txBody>
      </p:sp>
    </p:spTree>
    <p:extLst>
      <p:ext uri="{BB962C8B-B14F-4D97-AF65-F5344CB8AC3E}">
        <p14:creationId xmlns:p14="http://schemas.microsoft.com/office/powerpoint/2010/main" val="160376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5"/>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94234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1905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4"/>
            <a:endParaRPr lang="en-US" dirty="0"/>
          </a:p>
        </p:txBody>
      </p:sp>
      <p:sp>
        <p:nvSpPr>
          <p:cNvPr id="6" name="Slide Number Placeholder 5"/>
          <p:cNvSpPr>
            <a:spLocks noGrp="1"/>
          </p:cNvSpPr>
          <p:nvPr>
            <p:ph type="sldNum" sz="quarter" idx="4"/>
          </p:nvPr>
        </p:nvSpPr>
        <p:spPr>
          <a:xfrm>
            <a:off x="9097433" y="6435726"/>
            <a:ext cx="2844800" cy="365125"/>
          </a:xfrm>
          <a:prstGeom prst="rect">
            <a:avLst/>
          </a:prstGeom>
        </p:spPr>
        <p:txBody>
          <a:bodyPr vert="horz" lIns="91440" tIns="45720" rIns="91440" bIns="45720" rtlCol="0" anchor="ctr"/>
          <a:lstStyle>
            <a:lvl1pPr algn="r">
              <a:defRPr sz="1200">
                <a:solidFill>
                  <a:schemeClr val="bg1"/>
                </a:solidFill>
                <a:latin typeface="Arial"/>
                <a:cs typeface="Arial"/>
              </a:defRPr>
            </a:lvl1pPr>
          </a:lstStyle>
          <a:p>
            <a:fld id="{5A203BF4-68F7-904F-B24D-ABFFD4FAAE29}" type="slidenum">
              <a:rPr lang="en-US" smtClean="0"/>
              <a:pPr/>
              <a:t>‹#›</a:t>
            </a:fld>
            <a:endParaRPr lang="en-US" dirty="0"/>
          </a:p>
        </p:txBody>
      </p:sp>
      <p:sp>
        <p:nvSpPr>
          <p:cNvPr id="4" name="TextBox 3"/>
          <p:cNvSpPr txBox="1"/>
          <p:nvPr userDrawn="1"/>
        </p:nvSpPr>
        <p:spPr>
          <a:xfrm>
            <a:off x="151406" y="6510085"/>
            <a:ext cx="2286993" cy="246221"/>
          </a:xfrm>
          <a:prstGeom prst="rect">
            <a:avLst/>
          </a:prstGeom>
          <a:noFill/>
        </p:spPr>
        <p:txBody>
          <a:bodyPr wrap="square" rtlCol="0">
            <a:spAutoFit/>
          </a:bodyPr>
          <a:lstStyle/>
          <a:p>
            <a:r>
              <a:rPr lang="en-US" sz="1000" dirty="0">
                <a:solidFill>
                  <a:srgbClr val="008000"/>
                </a:solidFill>
                <a:latin typeface="Arial"/>
                <a:cs typeface="Arial"/>
              </a:rPr>
              <a:t>UNCLASSIFIED</a:t>
            </a:r>
          </a:p>
        </p:txBody>
      </p:sp>
    </p:spTree>
    <p:extLst>
      <p:ext uri="{BB962C8B-B14F-4D97-AF65-F5344CB8AC3E}">
        <p14:creationId xmlns:p14="http://schemas.microsoft.com/office/powerpoint/2010/main" val="3250562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hf hdr="0" ftr="0" dt="0"/>
  <p:txStyles>
    <p:titleStyle>
      <a:lvl1pPr algn="l" defTabSz="457200" rtl="0" eaLnBrk="1" latinLnBrk="0" hangingPunct="1">
        <a:spcBef>
          <a:spcPct val="0"/>
        </a:spcBef>
        <a:buNone/>
        <a:defRPr sz="3600" b="1" kern="1200">
          <a:solidFill>
            <a:srgbClr val="1D3347"/>
          </a:solidFill>
          <a:latin typeface="Arial"/>
          <a:ea typeface="+mj-ea"/>
          <a:cs typeface="Arial"/>
        </a:defRPr>
      </a:lvl1pPr>
    </p:titleStyle>
    <p:bodyStyle>
      <a:lvl1pPr marL="342900" indent="-342900" algn="l" defTabSz="457200" rtl="0" eaLnBrk="1" latinLnBrk="0" hangingPunct="1">
        <a:spcBef>
          <a:spcPct val="20000"/>
        </a:spcBef>
        <a:buClr>
          <a:srgbClr val="5A8DBD"/>
        </a:buClr>
        <a:buSzPct val="120000"/>
        <a:buFont typeface="Wingdings" charset="2"/>
        <a:buChar char="§"/>
        <a:defRPr sz="2000" kern="1200">
          <a:solidFill>
            <a:srgbClr val="1D3347"/>
          </a:solidFill>
          <a:latin typeface="Arial"/>
          <a:ea typeface="+mn-ea"/>
          <a:cs typeface="Arial"/>
        </a:defRPr>
      </a:lvl1pPr>
      <a:lvl2pPr marL="800100" indent="-342900" algn="l" defTabSz="457200" rtl="0" eaLnBrk="1" latinLnBrk="0" hangingPunct="1">
        <a:spcBef>
          <a:spcPct val="20000"/>
        </a:spcBef>
        <a:buClr>
          <a:srgbClr val="5A8DBD"/>
        </a:buClr>
        <a:buSzPct val="120000"/>
        <a:buFont typeface="Wingdings" charset="2"/>
        <a:buChar char="§"/>
        <a:defRPr sz="2000" kern="1200">
          <a:solidFill>
            <a:srgbClr val="1D3347"/>
          </a:solidFill>
          <a:latin typeface="Arial"/>
          <a:ea typeface="+mn-ea"/>
          <a:cs typeface="Arial"/>
        </a:defRPr>
      </a:lvl2pPr>
      <a:lvl3pPr marL="1257300" indent="-342900" algn="l" defTabSz="457200" rtl="0" eaLnBrk="1" latinLnBrk="0" hangingPunct="1">
        <a:spcBef>
          <a:spcPct val="20000"/>
        </a:spcBef>
        <a:buClr>
          <a:srgbClr val="5A8DBD"/>
        </a:buClr>
        <a:buSzPct val="120000"/>
        <a:buFont typeface="Wingdings" charset="2"/>
        <a:buChar char="§"/>
        <a:defRPr sz="2000" kern="1200">
          <a:solidFill>
            <a:srgbClr val="1D3347"/>
          </a:solidFill>
          <a:latin typeface="Arial"/>
          <a:ea typeface="+mn-ea"/>
          <a:cs typeface="Arial"/>
        </a:defRPr>
      </a:lvl3pPr>
      <a:lvl4pPr marL="1714500" indent="-342900" algn="l" defTabSz="457200" rtl="0" eaLnBrk="1" latinLnBrk="0" hangingPunct="1">
        <a:spcBef>
          <a:spcPct val="20000"/>
        </a:spcBef>
        <a:buClr>
          <a:srgbClr val="5A8DBD"/>
        </a:buClr>
        <a:buSzPct val="120000"/>
        <a:buFont typeface="Wingdings" charset="2"/>
        <a:buChar char="§"/>
        <a:defRPr sz="2000" kern="1200">
          <a:solidFill>
            <a:srgbClr val="1D3347"/>
          </a:solidFill>
          <a:latin typeface="Arial"/>
          <a:ea typeface="+mn-ea"/>
          <a:cs typeface="Arial"/>
        </a:defRPr>
      </a:lvl4pPr>
      <a:lvl5pPr marL="2171700" indent="-342900" algn="l" defTabSz="457200" rtl="0" eaLnBrk="1" latinLnBrk="0" hangingPunct="1">
        <a:spcBef>
          <a:spcPct val="20000"/>
        </a:spcBef>
        <a:buClr>
          <a:srgbClr val="5A8DBD"/>
        </a:buClr>
        <a:buSzPct val="120000"/>
        <a:buFont typeface="Wingdings" charset="2"/>
        <a:buChar char="§"/>
        <a:defRPr sz="2000" kern="1200">
          <a:solidFill>
            <a:srgbClr val="1D3347"/>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ueems.cce.af.mil/sap/bc/ui2/flp#Shell-hom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25891" y="3151596"/>
            <a:ext cx="6544237" cy="2536190"/>
          </a:xfrm>
          <a:prstGeom prst="rect">
            <a:avLst/>
          </a:prstGeom>
          <a:pattFill prst="ltDnDiag">
            <a:fgClr>
              <a:schemeClr val="tx2">
                <a:lumMod val="60000"/>
                <a:lumOff val="40000"/>
              </a:schemeClr>
            </a:fgClr>
            <a:bgClr>
              <a:prstClr val="white"/>
            </a:bgClr>
          </a:patt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5" name="Freeform 4"/>
          <p:cNvSpPr/>
          <p:nvPr/>
        </p:nvSpPr>
        <p:spPr>
          <a:xfrm>
            <a:off x="4682963" y="2177155"/>
            <a:ext cx="4690759" cy="1143273"/>
          </a:xfrm>
          <a:custGeom>
            <a:avLst/>
            <a:gdLst>
              <a:gd name="connsiteX0" fmla="*/ 735263 w 6563894"/>
              <a:gd name="connsiteY0" fmla="*/ 0 h 1363579"/>
              <a:gd name="connsiteX1" fmla="*/ 6550526 w 6563894"/>
              <a:gd name="connsiteY1" fmla="*/ 40106 h 1363579"/>
              <a:gd name="connsiteX2" fmla="*/ 6563894 w 6563894"/>
              <a:gd name="connsiteY2" fmla="*/ 1363579 h 1363579"/>
              <a:gd name="connsiteX3" fmla="*/ 0 w 6563894"/>
              <a:gd name="connsiteY3" fmla="*/ 1350211 h 1363579"/>
              <a:gd name="connsiteX4" fmla="*/ 735263 w 6563894"/>
              <a:gd name="connsiteY4" fmla="*/ 0 h 1363579"/>
              <a:gd name="connsiteX0" fmla="*/ 735263 w 6563894"/>
              <a:gd name="connsiteY0" fmla="*/ 2228 h 1365807"/>
              <a:gd name="connsiteX1" fmla="*/ 6550526 w 6563894"/>
              <a:gd name="connsiteY1" fmla="*/ 0 h 1365807"/>
              <a:gd name="connsiteX2" fmla="*/ 6563894 w 6563894"/>
              <a:gd name="connsiteY2" fmla="*/ 1365807 h 1365807"/>
              <a:gd name="connsiteX3" fmla="*/ 0 w 6563894"/>
              <a:gd name="connsiteY3" fmla="*/ 1352439 h 1365807"/>
              <a:gd name="connsiteX4" fmla="*/ 735263 w 6563894"/>
              <a:gd name="connsiteY4" fmla="*/ 2228 h 1365807"/>
              <a:gd name="connsiteX0" fmla="*/ 735263 w 6550526"/>
              <a:gd name="connsiteY0" fmla="*/ 2228 h 1365807"/>
              <a:gd name="connsiteX1" fmla="*/ 6550526 w 6550526"/>
              <a:gd name="connsiteY1" fmla="*/ 0 h 1365807"/>
              <a:gd name="connsiteX2" fmla="*/ 6521561 w 6550526"/>
              <a:gd name="connsiteY2" fmla="*/ 1365807 h 1365807"/>
              <a:gd name="connsiteX3" fmla="*/ 0 w 6550526"/>
              <a:gd name="connsiteY3" fmla="*/ 1352439 h 1365807"/>
              <a:gd name="connsiteX4" fmla="*/ 735263 w 6550526"/>
              <a:gd name="connsiteY4" fmla="*/ 2228 h 1365807"/>
              <a:gd name="connsiteX0" fmla="*/ 735263 w 6521561"/>
              <a:gd name="connsiteY0" fmla="*/ 2228 h 1365807"/>
              <a:gd name="connsiteX1" fmla="*/ 6364259 w 6521561"/>
              <a:gd name="connsiteY1" fmla="*/ 0 h 1365807"/>
              <a:gd name="connsiteX2" fmla="*/ 6521561 w 6521561"/>
              <a:gd name="connsiteY2" fmla="*/ 1365807 h 1365807"/>
              <a:gd name="connsiteX3" fmla="*/ 0 w 6521561"/>
              <a:gd name="connsiteY3" fmla="*/ 1352439 h 1365807"/>
              <a:gd name="connsiteX4" fmla="*/ 735263 w 6521561"/>
              <a:gd name="connsiteY4" fmla="*/ 2228 h 1365807"/>
              <a:gd name="connsiteX0" fmla="*/ 735263 w 6525126"/>
              <a:gd name="connsiteY0" fmla="*/ 10695 h 1374274"/>
              <a:gd name="connsiteX1" fmla="*/ 6525126 w 6525126"/>
              <a:gd name="connsiteY1" fmla="*/ 0 h 1374274"/>
              <a:gd name="connsiteX2" fmla="*/ 6521561 w 6525126"/>
              <a:gd name="connsiteY2" fmla="*/ 1374274 h 1374274"/>
              <a:gd name="connsiteX3" fmla="*/ 0 w 6525126"/>
              <a:gd name="connsiteY3" fmla="*/ 1360906 h 1374274"/>
              <a:gd name="connsiteX4" fmla="*/ 735263 w 6525126"/>
              <a:gd name="connsiteY4" fmla="*/ 10695 h 1374274"/>
              <a:gd name="connsiteX0" fmla="*/ 735263 w 6525126"/>
              <a:gd name="connsiteY0" fmla="*/ 0 h 1363579"/>
              <a:gd name="connsiteX1" fmla="*/ 6525126 w 6525126"/>
              <a:gd name="connsiteY1" fmla="*/ 23172 h 1363579"/>
              <a:gd name="connsiteX2" fmla="*/ 6521561 w 6525126"/>
              <a:gd name="connsiteY2" fmla="*/ 1363579 h 1363579"/>
              <a:gd name="connsiteX3" fmla="*/ 0 w 6525126"/>
              <a:gd name="connsiteY3" fmla="*/ 1350211 h 1363579"/>
              <a:gd name="connsiteX4" fmla="*/ 735263 w 6525126"/>
              <a:gd name="connsiteY4" fmla="*/ 0 h 1363579"/>
              <a:gd name="connsiteX0" fmla="*/ 735263 w 6533593"/>
              <a:gd name="connsiteY0" fmla="*/ 0 h 1363579"/>
              <a:gd name="connsiteX1" fmla="*/ 6533593 w 6533593"/>
              <a:gd name="connsiteY1" fmla="*/ 6238 h 1363579"/>
              <a:gd name="connsiteX2" fmla="*/ 6521561 w 6533593"/>
              <a:gd name="connsiteY2" fmla="*/ 1363579 h 1363579"/>
              <a:gd name="connsiteX3" fmla="*/ 0 w 6533593"/>
              <a:gd name="connsiteY3" fmla="*/ 1350211 h 1363579"/>
              <a:gd name="connsiteX4" fmla="*/ 735263 w 6533593"/>
              <a:gd name="connsiteY4" fmla="*/ 0 h 1363579"/>
              <a:gd name="connsiteX0" fmla="*/ 735263 w 6533593"/>
              <a:gd name="connsiteY0" fmla="*/ 2228 h 1365807"/>
              <a:gd name="connsiteX1" fmla="*/ 6533593 w 6533593"/>
              <a:gd name="connsiteY1" fmla="*/ 0 h 1365807"/>
              <a:gd name="connsiteX2" fmla="*/ 6521561 w 6533593"/>
              <a:gd name="connsiteY2" fmla="*/ 1365807 h 1365807"/>
              <a:gd name="connsiteX3" fmla="*/ 0 w 6533593"/>
              <a:gd name="connsiteY3" fmla="*/ 1352439 h 1365807"/>
              <a:gd name="connsiteX4" fmla="*/ 735263 w 6533593"/>
              <a:gd name="connsiteY4" fmla="*/ 2228 h 1365807"/>
              <a:gd name="connsiteX0" fmla="*/ 735263 w 6521625"/>
              <a:gd name="connsiteY0" fmla="*/ 0 h 1363579"/>
              <a:gd name="connsiteX1" fmla="*/ 6508193 w 6521625"/>
              <a:gd name="connsiteY1" fmla="*/ 23172 h 1363579"/>
              <a:gd name="connsiteX2" fmla="*/ 6521561 w 6521625"/>
              <a:gd name="connsiteY2" fmla="*/ 1363579 h 1363579"/>
              <a:gd name="connsiteX3" fmla="*/ 0 w 6521625"/>
              <a:gd name="connsiteY3" fmla="*/ 1350211 h 1363579"/>
              <a:gd name="connsiteX4" fmla="*/ 735263 w 6521625"/>
              <a:gd name="connsiteY4" fmla="*/ 0 h 1363579"/>
              <a:gd name="connsiteX0" fmla="*/ 735263 w 6525126"/>
              <a:gd name="connsiteY0" fmla="*/ 0 h 1363579"/>
              <a:gd name="connsiteX1" fmla="*/ 6525126 w 6525126"/>
              <a:gd name="connsiteY1" fmla="*/ 14705 h 1363579"/>
              <a:gd name="connsiteX2" fmla="*/ 6521561 w 6525126"/>
              <a:gd name="connsiteY2" fmla="*/ 1363579 h 1363579"/>
              <a:gd name="connsiteX3" fmla="*/ 0 w 6525126"/>
              <a:gd name="connsiteY3" fmla="*/ 1350211 h 1363579"/>
              <a:gd name="connsiteX4" fmla="*/ 735263 w 6525126"/>
              <a:gd name="connsiteY4" fmla="*/ 0 h 13635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25126" h="1363579">
                <a:moveTo>
                  <a:pt x="735263" y="0"/>
                </a:moveTo>
                <a:lnTo>
                  <a:pt x="6525126" y="14705"/>
                </a:lnTo>
                <a:cubicBezTo>
                  <a:pt x="6523938" y="472796"/>
                  <a:pt x="6522749" y="905488"/>
                  <a:pt x="6521561" y="1363579"/>
                </a:cubicBezTo>
                <a:lnTo>
                  <a:pt x="0" y="1350211"/>
                </a:lnTo>
                <a:lnTo>
                  <a:pt x="735263" y="0"/>
                </a:lnTo>
                <a:close/>
              </a:path>
            </a:pathLst>
          </a:custGeom>
          <a:solidFill>
            <a:srgbClr val="1429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 name="Freeform 5"/>
          <p:cNvSpPr/>
          <p:nvPr/>
        </p:nvSpPr>
        <p:spPr>
          <a:xfrm>
            <a:off x="2823881" y="4207518"/>
            <a:ext cx="2718941" cy="471237"/>
          </a:xfrm>
          <a:custGeom>
            <a:avLst/>
            <a:gdLst>
              <a:gd name="connsiteX0" fmla="*/ 13368 w 3890210"/>
              <a:gd name="connsiteY0" fmla="*/ 0 h 628316"/>
              <a:gd name="connsiteX1" fmla="*/ 0 w 3890210"/>
              <a:gd name="connsiteY1" fmla="*/ 601579 h 628316"/>
              <a:gd name="connsiteX2" fmla="*/ 3489158 w 3890210"/>
              <a:gd name="connsiteY2" fmla="*/ 628316 h 628316"/>
              <a:gd name="connsiteX3" fmla="*/ 3890210 w 3890210"/>
              <a:gd name="connsiteY3" fmla="*/ 0 h 628316"/>
              <a:gd name="connsiteX4" fmla="*/ 13368 w 3890210"/>
              <a:gd name="connsiteY4" fmla="*/ 0 h 628316"/>
              <a:gd name="connsiteX0" fmla="*/ 13368 w 3890210"/>
              <a:gd name="connsiteY0" fmla="*/ 0 h 639679"/>
              <a:gd name="connsiteX1" fmla="*/ 0 w 3890210"/>
              <a:gd name="connsiteY1" fmla="*/ 639679 h 639679"/>
              <a:gd name="connsiteX2" fmla="*/ 3489158 w 3890210"/>
              <a:gd name="connsiteY2" fmla="*/ 628316 h 639679"/>
              <a:gd name="connsiteX3" fmla="*/ 3890210 w 3890210"/>
              <a:gd name="connsiteY3" fmla="*/ 0 h 639679"/>
              <a:gd name="connsiteX4" fmla="*/ 13368 w 3890210"/>
              <a:gd name="connsiteY4" fmla="*/ 0 h 639679"/>
              <a:gd name="connsiteX0" fmla="*/ 536 w 3890210"/>
              <a:gd name="connsiteY0" fmla="*/ 0 h 639679"/>
              <a:gd name="connsiteX1" fmla="*/ 0 w 3890210"/>
              <a:gd name="connsiteY1" fmla="*/ 639679 h 639679"/>
              <a:gd name="connsiteX2" fmla="*/ 3489158 w 3890210"/>
              <a:gd name="connsiteY2" fmla="*/ 628316 h 639679"/>
              <a:gd name="connsiteX3" fmla="*/ 3890210 w 3890210"/>
              <a:gd name="connsiteY3" fmla="*/ 0 h 639679"/>
              <a:gd name="connsiteX4" fmla="*/ 536 w 3890210"/>
              <a:gd name="connsiteY4" fmla="*/ 0 h 639679"/>
              <a:gd name="connsiteX0" fmla="*/ 536 w 3890210"/>
              <a:gd name="connsiteY0" fmla="*/ 0 h 628316"/>
              <a:gd name="connsiteX1" fmla="*/ 0 w 3890210"/>
              <a:gd name="connsiteY1" fmla="*/ 626979 h 628316"/>
              <a:gd name="connsiteX2" fmla="*/ 3489158 w 3890210"/>
              <a:gd name="connsiteY2" fmla="*/ 628316 h 628316"/>
              <a:gd name="connsiteX3" fmla="*/ 3890210 w 3890210"/>
              <a:gd name="connsiteY3" fmla="*/ 0 h 628316"/>
              <a:gd name="connsiteX4" fmla="*/ 536 w 3890210"/>
              <a:gd name="connsiteY4" fmla="*/ 0 h 628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0210" h="628316">
                <a:moveTo>
                  <a:pt x="536" y="0"/>
                </a:moveTo>
                <a:cubicBezTo>
                  <a:pt x="357" y="213226"/>
                  <a:pt x="179" y="413753"/>
                  <a:pt x="0" y="626979"/>
                </a:cubicBezTo>
                <a:lnTo>
                  <a:pt x="3489158" y="628316"/>
                </a:lnTo>
                <a:lnTo>
                  <a:pt x="3890210" y="0"/>
                </a:lnTo>
                <a:lnTo>
                  <a:pt x="536" y="0"/>
                </a:lnTo>
                <a:close/>
              </a:path>
            </a:pathLst>
          </a:custGeom>
          <a:solidFill>
            <a:srgbClr val="1429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7" name="Freeform 6"/>
          <p:cNvSpPr/>
          <p:nvPr/>
        </p:nvSpPr>
        <p:spPr>
          <a:xfrm>
            <a:off x="2820288" y="2561102"/>
            <a:ext cx="5774279" cy="1708073"/>
          </a:xfrm>
          <a:custGeom>
            <a:avLst/>
            <a:gdLst>
              <a:gd name="connsiteX0" fmla="*/ 0 w 7932900"/>
              <a:gd name="connsiteY0" fmla="*/ 0 h 2210867"/>
              <a:gd name="connsiteX1" fmla="*/ 7932900 w 7932900"/>
              <a:gd name="connsiteY1" fmla="*/ 0 h 2210867"/>
              <a:gd name="connsiteX2" fmla="*/ 6584621 w 7932900"/>
              <a:gd name="connsiteY2" fmla="*/ 2210867 h 2210867"/>
              <a:gd name="connsiteX3" fmla="*/ 62711 w 7932900"/>
              <a:gd name="connsiteY3" fmla="*/ 2195187 h 2210867"/>
              <a:gd name="connsiteX4" fmla="*/ 0 w 7932900"/>
              <a:gd name="connsiteY4" fmla="*/ 0 h 2210867"/>
              <a:gd name="connsiteX0" fmla="*/ 0 w 7932900"/>
              <a:gd name="connsiteY0" fmla="*/ 0 h 2210867"/>
              <a:gd name="connsiteX1" fmla="*/ 7932900 w 7932900"/>
              <a:gd name="connsiteY1" fmla="*/ 0 h 2210867"/>
              <a:gd name="connsiteX2" fmla="*/ 6584621 w 7932900"/>
              <a:gd name="connsiteY2" fmla="*/ 2210867 h 2210867"/>
              <a:gd name="connsiteX3" fmla="*/ 9237 w 7932900"/>
              <a:gd name="connsiteY3" fmla="*/ 2195187 h 2210867"/>
              <a:gd name="connsiteX4" fmla="*/ 0 w 7932900"/>
              <a:gd name="connsiteY4" fmla="*/ 0 h 2210867"/>
              <a:gd name="connsiteX0" fmla="*/ 0 w 7932900"/>
              <a:gd name="connsiteY0" fmla="*/ 0 h 2210867"/>
              <a:gd name="connsiteX1" fmla="*/ 7932900 w 7932900"/>
              <a:gd name="connsiteY1" fmla="*/ 0 h 2210867"/>
              <a:gd name="connsiteX2" fmla="*/ 6584621 w 7932900"/>
              <a:gd name="connsiteY2" fmla="*/ 2210867 h 2210867"/>
              <a:gd name="connsiteX3" fmla="*/ 9237 w 7932900"/>
              <a:gd name="connsiteY3" fmla="*/ 2195187 h 2210867"/>
              <a:gd name="connsiteX4" fmla="*/ 0 w 7932900"/>
              <a:gd name="connsiteY4" fmla="*/ 0 h 2210867"/>
              <a:gd name="connsiteX0" fmla="*/ 0 w 7932900"/>
              <a:gd name="connsiteY0" fmla="*/ 0 h 2210867"/>
              <a:gd name="connsiteX1" fmla="*/ 7932900 w 7932900"/>
              <a:gd name="connsiteY1" fmla="*/ 0 h 2210867"/>
              <a:gd name="connsiteX2" fmla="*/ 6584621 w 7932900"/>
              <a:gd name="connsiteY2" fmla="*/ 2210867 h 2210867"/>
              <a:gd name="connsiteX3" fmla="*/ 3592 w 7932900"/>
              <a:gd name="connsiteY3" fmla="*/ 2195187 h 2210867"/>
              <a:gd name="connsiteX4" fmla="*/ 0 w 7932900"/>
              <a:gd name="connsiteY4" fmla="*/ 0 h 2210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32900" h="2210867">
                <a:moveTo>
                  <a:pt x="0" y="0"/>
                </a:moveTo>
                <a:lnTo>
                  <a:pt x="7932900" y="0"/>
                </a:lnTo>
                <a:lnTo>
                  <a:pt x="6584621" y="2210867"/>
                </a:lnTo>
                <a:lnTo>
                  <a:pt x="3592" y="2195187"/>
                </a:lnTo>
                <a:cubicBezTo>
                  <a:pt x="2395" y="1463458"/>
                  <a:pt x="1197" y="731729"/>
                  <a:pt x="0" y="0"/>
                </a:cubicBezTo>
                <a:close/>
              </a:path>
            </a:pathLst>
          </a:custGeom>
          <a:solidFill>
            <a:srgbClr val="5A8D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8" name="Picture 7" descr="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67859" y="2564504"/>
            <a:ext cx="252879" cy="429079"/>
          </a:xfrm>
          <a:prstGeom prst="rect">
            <a:avLst/>
          </a:prstGeom>
        </p:spPr>
      </p:pic>
      <p:sp>
        <p:nvSpPr>
          <p:cNvPr id="9" name="TextBox 8"/>
          <p:cNvSpPr txBox="1"/>
          <p:nvPr/>
        </p:nvSpPr>
        <p:spPr>
          <a:xfrm>
            <a:off x="3417796" y="2974531"/>
            <a:ext cx="4825711" cy="877163"/>
          </a:xfrm>
          <a:prstGeom prst="rect">
            <a:avLst/>
          </a:prstGeom>
          <a:noFill/>
        </p:spPr>
        <p:txBody>
          <a:bodyPr wrap="square" rtlCol="0">
            <a:spAutoFit/>
          </a:bodyPr>
          <a:lstStyle/>
          <a:p>
            <a:r>
              <a:rPr lang="en-US" sz="2550" dirty="0">
                <a:solidFill>
                  <a:schemeClr val="bg1"/>
                </a:solidFill>
                <a:latin typeface="Arial"/>
                <a:cs typeface="Arial"/>
              </a:rPr>
              <a:t>How to access CCAF Degree </a:t>
            </a:r>
          </a:p>
          <a:p>
            <a:r>
              <a:rPr lang="en-US" sz="2550" dirty="0">
                <a:solidFill>
                  <a:schemeClr val="bg1"/>
                </a:solidFill>
                <a:latin typeface="Arial"/>
                <a:cs typeface="Arial"/>
              </a:rPr>
              <a:t>Requirements in AU SIS</a:t>
            </a:r>
          </a:p>
        </p:txBody>
      </p:sp>
      <p:cxnSp>
        <p:nvCxnSpPr>
          <p:cNvPr id="10" name="Straight Connector 9"/>
          <p:cNvCxnSpPr/>
          <p:nvPr/>
        </p:nvCxnSpPr>
        <p:spPr>
          <a:xfrm>
            <a:off x="3189194" y="2854790"/>
            <a:ext cx="0" cy="1143000"/>
          </a:xfrm>
          <a:prstGeom prst="line">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Slide Number Placeholder 10"/>
          <p:cNvSpPr>
            <a:spLocks noGrp="1"/>
          </p:cNvSpPr>
          <p:nvPr>
            <p:ph type="sldNum" sz="quarter" idx="12"/>
          </p:nvPr>
        </p:nvSpPr>
        <p:spPr/>
        <p:txBody>
          <a:bodyPr/>
          <a:lstStyle/>
          <a:p>
            <a:fld id="{5A203BF4-68F7-904F-B24D-ABFFD4FAAE29}" type="slidenum">
              <a:rPr lang="en-US" smtClean="0"/>
              <a:t>1</a:t>
            </a:fld>
            <a:endParaRPr lang="en-US"/>
          </a:p>
        </p:txBody>
      </p:sp>
    </p:spTree>
    <p:extLst>
      <p:ext uri="{BB962C8B-B14F-4D97-AF65-F5344CB8AC3E}">
        <p14:creationId xmlns:p14="http://schemas.microsoft.com/office/powerpoint/2010/main" val="2195078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p:txBody>
          <a:bodyPr/>
          <a:lstStyle/>
          <a:p>
            <a:pPr eaLnBrk="1" hangingPunct="1"/>
            <a:r>
              <a:rPr lang="en-US" sz="3600" dirty="0"/>
              <a:t>Step 1</a:t>
            </a:r>
          </a:p>
        </p:txBody>
      </p:sp>
      <p:sp>
        <p:nvSpPr>
          <p:cNvPr id="3" name="Content Placeholder 2">
            <a:extLst>
              <a:ext uri="{FF2B5EF4-FFF2-40B4-BE49-F238E27FC236}">
                <a16:creationId xmlns:a16="http://schemas.microsoft.com/office/drawing/2014/main" id="{B9F1728F-980E-947C-BE8B-A0871A87D012}"/>
              </a:ext>
            </a:extLst>
          </p:cNvPr>
          <p:cNvSpPr>
            <a:spLocks noGrp="1"/>
          </p:cNvSpPr>
          <p:nvPr>
            <p:ph idx="1"/>
          </p:nvPr>
        </p:nvSpPr>
        <p:spPr/>
        <p:txBody>
          <a:bodyPr>
            <a:normAutofit fontScale="40000" lnSpcReduction="20000"/>
          </a:bodyPr>
          <a:lstStyle/>
          <a:p>
            <a:pPr lvl="1" eaLnBrk="1" hangingPunct="1"/>
            <a:r>
              <a:rPr lang="en-US" sz="8000" dirty="0"/>
              <a:t>Go to: </a:t>
            </a:r>
            <a:r>
              <a:rPr lang="en-US" sz="7200" dirty="0">
                <a:hlinkClick r:id="rId3"/>
              </a:rPr>
              <a:t>Home (af.mil)</a:t>
            </a:r>
            <a:endParaRPr lang="en-US" sz="7200" dirty="0"/>
          </a:p>
          <a:p>
            <a:pPr lvl="1" eaLnBrk="1" hangingPunct="1"/>
            <a:endParaRPr lang="en-US" sz="7200" dirty="0"/>
          </a:p>
          <a:p>
            <a:pPr lvl="1" eaLnBrk="1" hangingPunct="1"/>
            <a:r>
              <a:rPr lang="en-US" sz="8000" dirty="0"/>
              <a:t>https://aueems.cce.af.mil/sap/bc/ui2/flp#Shell-home</a:t>
            </a:r>
          </a:p>
          <a:p>
            <a:endParaRPr lang="en-US" dirty="0"/>
          </a:p>
        </p:txBody>
      </p:sp>
      <p:sp>
        <p:nvSpPr>
          <p:cNvPr id="11" name="Slide Number Placeholder 10"/>
          <p:cNvSpPr>
            <a:spLocks noGrp="1"/>
          </p:cNvSpPr>
          <p:nvPr>
            <p:ph type="sldNum" sz="quarter" idx="12"/>
          </p:nvPr>
        </p:nvSpPr>
        <p:spPr/>
        <p:txBody>
          <a:bodyPr/>
          <a:lstStyle/>
          <a:p>
            <a:fld id="{5A203BF4-68F7-904F-B24D-ABFFD4FAAE29}" type="slidenum">
              <a:rPr lang="en-US" smtClean="0"/>
              <a:t>2</a:t>
            </a:fld>
            <a:endParaRPr lang="en-US"/>
          </a:p>
        </p:txBody>
      </p:sp>
    </p:spTree>
    <p:extLst>
      <p:ext uri="{BB962C8B-B14F-4D97-AF65-F5344CB8AC3E}">
        <p14:creationId xmlns:p14="http://schemas.microsoft.com/office/powerpoint/2010/main" val="184883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p:txBody>
          <a:bodyPr/>
          <a:lstStyle/>
          <a:p>
            <a:pPr eaLnBrk="1" hangingPunct="1"/>
            <a:r>
              <a:rPr lang="en-US" sz="3600" dirty="0"/>
              <a:t>Step 2</a:t>
            </a:r>
          </a:p>
        </p:txBody>
      </p:sp>
      <p:sp>
        <p:nvSpPr>
          <p:cNvPr id="3" name="Content Placeholder 2">
            <a:extLst>
              <a:ext uri="{FF2B5EF4-FFF2-40B4-BE49-F238E27FC236}">
                <a16:creationId xmlns:a16="http://schemas.microsoft.com/office/drawing/2014/main" id="{B9F1728F-980E-947C-BE8B-A0871A87D012}"/>
              </a:ext>
            </a:extLst>
          </p:cNvPr>
          <p:cNvSpPr>
            <a:spLocks noGrp="1"/>
          </p:cNvSpPr>
          <p:nvPr>
            <p:ph idx="1"/>
          </p:nvPr>
        </p:nvSpPr>
        <p:spPr>
          <a:xfrm>
            <a:off x="1630279" y="838200"/>
            <a:ext cx="10972800" cy="1905000"/>
          </a:xfrm>
        </p:spPr>
        <p:txBody>
          <a:bodyPr>
            <a:normAutofit/>
          </a:bodyPr>
          <a:lstStyle/>
          <a:p>
            <a:pPr marL="457200" lvl="1" indent="0" eaLnBrk="1" hangingPunct="1">
              <a:buNone/>
            </a:pPr>
            <a:br>
              <a:rPr lang="en-US" sz="4000" dirty="0"/>
            </a:br>
            <a:r>
              <a:rPr lang="en-US" sz="4000" dirty="0"/>
              <a:t>Click “My Graduation Requirements”</a:t>
            </a:r>
          </a:p>
          <a:p>
            <a:pPr marL="0" indent="0">
              <a:buNone/>
            </a:pPr>
            <a:endParaRPr lang="en-US" sz="4000" dirty="0"/>
          </a:p>
        </p:txBody>
      </p:sp>
      <p:sp>
        <p:nvSpPr>
          <p:cNvPr id="11" name="Slide Number Placeholder 10"/>
          <p:cNvSpPr>
            <a:spLocks noGrp="1"/>
          </p:cNvSpPr>
          <p:nvPr>
            <p:ph type="sldNum" sz="quarter" idx="12"/>
          </p:nvPr>
        </p:nvSpPr>
        <p:spPr/>
        <p:txBody>
          <a:bodyPr/>
          <a:lstStyle/>
          <a:p>
            <a:fld id="{5A203BF4-68F7-904F-B24D-ABFFD4FAAE29}" type="slidenum">
              <a:rPr lang="en-US" smtClean="0"/>
              <a:t>3</a:t>
            </a:fld>
            <a:endParaRPr lang="en-US"/>
          </a:p>
        </p:txBody>
      </p:sp>
      <p:pic>
        <p:nvPicPr>
          <p:cNvPr id="5" name="Picture 4">
            <a:extLst>
              <a:ext uri="{FF2B5EF4-FFF2-40B4-BE49-F238E27FC236}">
                <a16:creationId xmlns:a16="http://schemas.microsoft.com/office/drawing/2014/main" id="{970A985F-A16F-9026-9416-8527216A3C15}"/>
              </a:ext>
            </a:extLst>
          </p:cNvPr>
          <p:cNvPicPr>
            <a:picLocks noChangeAspect="1"/>
          </p:cNvPicPr>
          <p:nvPr/>
        </p:nvPicPr>
        <p:blipFill>
          <a:blip r:embed="rId3"/>
          <a:stretch>
            <a:fillRect/>
          </a:stretch>
        </p:blipFill>
        <p:spPr>
          <a:xfrm>
            <a:off x="1638300" y="2271713"/>
            <a:ext cx="8915400" cy="4152900"/>
          </a:xfrm>
          <a:prstGeom prst="rect">
            <a:avLst/>
          </a:prstGeom>
        </p:spPr>
      </p:pic>
    </p:spTree>
    <p:extLst>
      <p:ext uri="{BB962C8B-B14F-4D97-AF65-F5344CB8AC3E}">
        <p14:creationId xmlns:p14="http://schemas.microsoft.com/office/powerpoint/2010/main" val="196385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p:txBody>
          <a:bodyPr/>
          <a:lstStyle/>
          <a:p>
            <a:pPr eaLnBrk="1" hangingPunct="1"/>
            <a:r>
              <a:rPr lang="en-US" sz="3600" dirty="0"/>
              <a:t>Step 3</a:t>
            </a:r>
          </a:p>
        </p:txBody>
      </p:sp>
      <p:sp>
        <p:nvSpPr>
          <p:cNvPr id="3" name="Content Placeholder 2">
            <a:extLst>
              <a:ext uri="{FF2B5EF4-FFF2-40B4-BE49-F238E27FC236}">
                <a16:creationId xmlns:a16="http://schemas.microsoft.com/office/drawing/2014/main" id="{B9F1728F-980E-947C-BE8B-A0871A87D012}"/>
              </a:ext>
            </a:extLst>
          </p:cNvPr>
          <p:cNvSpPr>
            <a:spLocks noGrp="1"/>
          </p:cNvSpPr>
          <p:nvPr>
            <p:ph idx="1"/>
          </p:nvPr>
        </p:nvSpPr>
        <p:spPr>
          <a:xfrm>
            <a:off x="609600" y="1069182"/>
            <a:ext cx="10972800" cy="1905000"/>
          </a:xfrm>
        </p:spPr>
        <p:txBody>
          <a:bodyPr>
            <a:normAutofit lnSpcReduction="10000"/>
          </a:bodyPr>
          <a:lstStyle/>
          <a:p>
            <a:pPr marL="457200" lvl="1" indent="0" eaLnBrk="1" hangingPunct="1">
              <a:buNone/>
            </a:pPr>
            <a:br>
              <a:rPr lang="en-US" sz="4000" dirty="0"/>
            </a:br>
            <a:r>
              <a:rPr lang="en-US" sz="4000" dirty="0"/>
              <a:t>Click the drop down arrow to select which degree</a:t>
            </a:r>
          </a:p>
          <a:p>
            <a:pPr marL="0" indent="0">
              <a:buNone/>
            </a:pPr>
            <a:endParaRPr lang="en-US" sz="4000" dirty="0"/>
          </a:p>
        </p:txBody>
      </p:sp>
      <p:sp>
        <p:nvSpPr>
          <p:cNvPr id="11" name="Slide Number Placeholder 10"/>
          <p:cNvSpPr>
            <a:spLocks noGrp="1"/>
          </p:cNvSpPr>
          <p:nvPr>
            <p:ph type="sldNum" sz="quarter" idx="12"/>
          </p:nvPr>
        </p:nvSpPr>
        <p:spPr/>
        <p:txBody>
          <a:bodyPr/>
          <a:lstStyle/>
          <a:p>
            <a:fld id="{5A203BF4-68F7-904F-B24D-ABFFD4FAAE29}" type="slidenum">
              <a:rPr lang="en-US" smtClean="0"/>
              <a:t>4</a:t>
            </a:fld>
            <a:endParaRPr lang="en-US"/>
          </a:p>
        </p:txBody>
      </p:sp>
      <p:pic>
        <p:nvPicPr>
          <p:cNvPr id="8" name="Picture 7">
            <a:extLst>
              <a:ext uri="{FF2B5EF4-FFF2-40B4-BE49-F238E27FC236}">
                <a16:creationId xmlns:a16="http://schemas.microsoft.com/office/drawing/2014/main" id="{AE53375C-8F02-B3E1-C233-B296605FB001}"/>
              </a:ext>
            </a:extLst>
          </p:cNvPr>
          <p:cNvPicPr>
            <a:picLocks noChangeAspect="1"/>
          </p:cNvPicPr>
          <p:nvPr/>
        </p:nvPicPr>
        <p:blipFill>
          <a:blip r:embed="rId3"/>
          <a:stretch>
            <a:fillRect/>
          </a:stretch>
        </p:blipFill>
        <p:spPr>
          <a:xfrm>
            <a:off x="1076325" y="2974182"/>
            <a:ext cx="10039350" cy="2590800"/>
          </a:xfrm>
          <a:prstGeom prst="rect">
            <a:avLst/>
          </a:prstGeom>
        </p:spPr>
      </p:pic>
    </p:spTree>
    <p:extLst>
      <p:ext uri="{BB962C8B-B14F-4D97-AF65-F5344CB8AC3E}">
        <p14:creationId xmlns:p14="http://schemas.microsoft.com/office/powerpoint/2010/main" val="145465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p:txBody>
          <a:bodyPr/>
          <a:lstStyle/>
          <a:p>
            <a:pPr eaLnBrk="1" hangingPunct="1"/>
            <a:r>
              <a:rPr lang="en-US" sz="3600" dirty="0"/>
              <a:t>Step 4</a:t>
            </a:r>
          </a:p>
        </p:txBody>
      </p:sp>
      <p:sp>
        <p:nvSpPr>
          <p:cNvPr id="3" name="Content Placeholder 2">
            <a:extLst>
              <a:ext uri="{FF2B5EF4-FFF2-40B4-BE49-F238E27FC236}">
                <a16:creationId xmlns:a16="http://schemas.microsoft.com/office/drawing/2014/main" id="{B9F1728F-980E-947C-BE8B-A0871A87D012}"/>
              </a:ext>
            </a:extLst>
          </p:cNvPr>
          <p:cNvSpPr>
            <a:spLocks noGrp="1"/>
          </p:cNvSpPr>
          <p:nvPr>
            <p:ph idx="1"/>
          </p:nvPr>
        </p:nvSpPr>
        <p:spPr>
          <a:xfrm>
            <a:off x="609600" y="762000"/>
            <a:ext cx="10972800" cy="1905000"/>
          </a:xfrm>
        </p:spPr>
        <p:txBody>
          <a:bodyPr>
            <a:normAutofit fontScale="70000" lnSpcReduction="20000"/>
          </a:bodyPr>
          <a:lstStyle/>
          <a:p>
            <a:pPr marL="457200" lvl="1" indent="0" eaLnBrk="1" hangingPunct="1">
              <a:buNone/>
            </a:pPr>
            <a:br>
              <a:rPr lang="en-US" sz="4000" dirty="0"/>
            </a:br>
            <a:r>
              <a:rPr lang="en-US" sz="4000" dirty="0"/>
              <a:t>Wait until you get this view. </a:t>
            </a:r>
          </a:p>
          <a:p>
            <a:pPr marL="457200" lvl="1" indent="0" eaLnBrk="1" hangingPunct="1">
              <a:buNone/>
            </a:pPr>
            <a:r>
              <a:rPr lang="en-US" sz="4000" b="1" u="sng" dirty="0"/>
              <a:t>It is slow and may take a few minutes. If the “Status” isn’t green or red then you need to continue to wait! It also won’t show you that its loading or doing anything so be patient!</a:t>
            </a:r>
          </a:p>
          <a:p>
            <a:pPr marL="0" indent="0">
              <a:buNone/>
            </a:pPr>
            <a:endParaRPr lang="en-US" sz="4000" dirty="0"/>
          </a:p>
        </p:txBody>
      </p:sp>
      <p:sp>
        <p:nvSpPr>
          <p:cNvPr id="11" name="Slide Number Placeholder 10"/>
          <p:cNvSpPr>
            <a:spLocks noGrp="1"/>
          </p:cNvSpPr>
          <p:nvPr>
            <p:ph type="sldNum" sz="quarter" idx="12"/>
          </p:nvPr>
        </p:nvSpPr>
        <p:spPr/>
        <p:txBody>
          <a:bodyPr/>
          <a:lstStyle/>
          <a:p>
            <a:fld id="{5A203BF4-68F7-904F-B24D-ABFFD4FAAE29}" type="slidenum">
              <a:rPr lang="en-US" smtClean="0"/>
              <a:t>5</a:t>
            </a:fld>
            <a:endParaRPr lang="en-US"/>
          </a:p>
        </p:txBody>
      </p:sp>
      <p:pic>
        <p:nvPicPr>
          <p:cNvPr id="5" name="Picture 4">
            <a:extLst>
              <a:ext uri="{FF2B5EF4-FFF2-40B4-BE49-F238E27FC236}">
                <a16:creationId xmlns:a16="http://schemas.microsoft.com/office/drawing/2014/main" id="{E6C265FB-636A-7776-8A51-5B040630E0BF}"/>
              </a:ext>
            </a:extLst>
          </p:cNvPr>
          <p:cNvPicPr>
            <a:picLocks noChangeAspect="1"/>
          </p:cNvPicPr>
          <p:nvPr/>
        </p:nvPicPr>
        <p:blipFill>
          <a:blip r:embed="rId3"/>
          <a:stretch>
            <a:fillRect/>
          </a:stretch>
        </p:blipFill>
        <p:spPr>
          <a:xfrm>
            <a:off x="1826418" y="2638653"/>
            <a:ext cx="8539163" cy="3746566"/>
          </a:xfrm>
          <a:prstGeom prst="rect">
            <a:avLst/>
          </a:prstGeom>
        </p:spPr>
      </p:pic>
    </p:spTree>
    <p:extLst>
      <p:ext uri="{BB962C8B-B14F-4D97-AF65-F5344CB8AC3E}">
        <p14:creationId xmlns:p14="http://schemas.microsoft.com/office/powerpoint/2010/main" val="2388937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p:txBody>
          <a:bodyPr/>
          <a:lstStyle/>
          <a:p>
            <a:pPr eaLnBrk="1" hangingPunct="1"/>
            <a:r>
              <a:rPr lang="en-US" sz="3600" dirty="0"/>
              <a:t>Step 5</a:t>
            </a:r>
          </a:p>
        </p:txBody>
      </p:sp>
      <p:sp>
        <p:nvSpPr>
          <p:cNvPr id="3" name="Content Placeholder 2">
            <a:extLst>
              <a:ext uri="{FF2B5EF4-FFF2-40B4-BE49-F238E27FC236}">
                <a16:creationId xmlns:a16="http://schemas.microsoft.com/office/drawing/2014/main" id="{B9F1728F-980E-947C-BE8B-A0871A87D012}"/>
              </a:ext>
            </a:extLst>
          </p:cNvPr>
          <p:cNvSpPr>
            <a:spLocks noGrp="1"/>
          </p:cNvSpPr>
          <p:nvPr>
            <p:ph idx="1"/>
          </p:nvPr>
        </p:nvSpPr>
        <p:spPr>
          <a:xfrm>
            <a:off x="609600" y="838200"/>
            <a:ext cx="10972800" cy="1905000"/>
          </a:xfrm>
        </p:spPr>
        <p:txBody>
          <a:bodyPr>
            <a:normAutofit lnSpcReduction="10000"/>
          </a:bodyPr>
          <a:lstStyle/>
          <a:p>
            <a:pPr marL="457200" lvl="1" indent="0" eaLnBrk="1" hangingPunct="1">
              <a:buNone/>
            </a:pPr>
            <a:br>
              <a:rPr lang="en-US" sz="4000" dirty="0"/>
            </a:br>
            <a:r>
              <a:rPr lang="en-US" sz="4000" dirty="0"/>
              <a:t>Click Export to PDF in the bottom right of the screen</a:t>
            </a:r>
          </a:p>
          <a:p>
            <a:pPr marL="0" indent="0">
              <a:buNone/>
            </a:pPr>
            <a:endParaRPr lang="en-US" sz="4000" dirty="0"/>
          </a:p>
        </p:txBody>
      </p:sp>
      <p:sp>
        <p:nvSpPr>
          <p:cNvPr id="11" name="Slide Number Placeholder 10"/>
          <p:cNvSpPr>
            <a:spLocks noGrp="1"/>
          </p:cNvSpPr>
          <p:nvPr>
            <p:ph type="sldNum" sz="quarter" idx="12"/>
          </p:nvPr>
        </p:nvSpPr>
        <p:spPr/>
        <p:txBody>
          <a:bodyPr/>
          <a:lstStyle/>
          <a:p>
            <a:fld id="{5A203BF4-68F7-904F-B24D-ABFFD4FAAE29}" type="slidenum">
              <a:rPr lang="en-US" smtClean="0"/>
              <a:t>6</a:t>
            </a:fld>
            <a:endParaRPr lang="en-US"/>
          </a:p>
        </p:txBody>
      </p:sp>
      <p:pic>
        <p:nvPicPr>
          <p:cNvPr id="6" name="Picture 5">
            <a:extLst>
              <a:ext uri="{FF2B5EF4-FFF2-40B4-BE49-F238E27FC236}">
                <a16:creationId xmlns:a16="http://schemas.microsoft.com/office/drawing/2014/main" id="{36FE9BEF-5F9F-E04F-4549-7151228BAB19}"/>
              </a:ext>
            </a:extLst>
          </p:cNvPr>
          <p:cNvPicPr>
            <a:picLocks noChangeAspect="1"/>
          </p:cNvPicPr>
          <p:nvPr/>
        </p:nvPicPr>
        <p:blipFill>
          <a:blip r:embed="rId3"/>
          <a:stretch>
            <a:fillRect/>
          </a:stretch>
        </p:blipFill>
        <p:spPr>
          <a:xfrm>
            <a:off x="3162300" y="2065360"/>
            <a:ext cx="8420100" cy="4370366"/>
          </a:xfrm>
          <a:prstGeom prst="rect">
            <a:avLst/>
          </a:prstGeom>
        </p:spPr>
      </p:pic>
    </p:spTree>
    <p:extLst>
      <p:ext uri="{BB962C8B-B14F-4D97-AF65-F5344CB8AC3E}">
        <p14:creationId xmlns:p14="http://schemas.microsoft.com/office/powerpoint/2010/main" val="2915639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a:xfrm>
            <a:off x="609600" y="-76200"/>
            <a:ext cx="9423400" cy="1143000"/>
          </a:xfrm>
        </p:spPr>
        <p:txBody>
          <a:bodyPr/>
          <a:lstStyle/>
          <a:p>
            <a:pPr eaLnBrk="1" hangingPunct="1"/>
            <a:r>
              <a:rPr lang="en-US" sz="3600" dirty="0"/>
              <a:t>Step 6</a:t>
            </a:r>
          </a:p>
        </p:txBody>
      </p:sp>
      <p:sp>
        <p:nvSpPr>
          <p:cNvPr id="3" name="Content Placeholder 2">
            <a:extLst>
              <a:ext uri="{FF2B5EF4-FFF2-40B4-BE49-F238E27FC236}">
                <a16:creationId xmlns:a16="http://schemas.microsoft.com/office/drawing/2014/main" id="{B9F1728F-980E-947C-BE8B-A0871A87D012}"/>
              </a:ext>
            </a:extLst>
          </p:cNvPr>
          <p:cNvSpPr>
            <a:spLocks noGrp="1"/>
          </p:cNvSpPr>
          <p:nvPr>
            <p:ph idx="1"/>
          </p:nvPr>
        </p:nvSpPr>
        <p:spPr>
          <a:xfrm>
            <a:off x="609600" y="609600"/>
            <a:ext cx="10972800" cy="1905000"/>
          </a:xfrm>
        </p:spPr>
        <p:txBody>
          <a:bodyPr>
            <a:normAutofit fontScale="25000" lnSpcReduction="20000"/>
          </a:bodyPr>
          <a:lstStyle/>
          <a:p>
            <a:pPr marL="457200" lvl="1" indent="0" eaLnBrk="1" hangingPunct="1">
              <a:buNone/>
            </a:pPr>
            <a:br>
              <a:rPr lang="en-US" sz="4000" dirty="0"/>
            </a:br>
            <a:r>
              <a:rPr lang="en-US" sz="9600" dirty="0"/>
              <a:t>Review Degree Audit</a:t>
            </a:r>
          </a:p>
          <a:p>
            <a:pPr marL="457200" lvl="1" indent="0" eaLnBrk="1" hangingPunct="1">
              <a:buNone/>
            </a:pPr>
            <a:r>
              <a:rPr lang="en-US" sz="9600" dirty="0"/>
              <a:t>-Areas in green are what is completed</a:t>
            </a:r>
          </a:p>
          <a:p>
            <a:pPr marL="457200" lvl="1" indent="0" eaLnBrk="1" hangingPunct="1">
              <a:buNone/>
            </a:pPr>
            <a:endParaRPr lang="en-US" sz="12800" dirty="0"/>
          </a:p>
          <a:p>
            <a:pPr marL="457200" lvl="1" indent="0" eaLnBrk="1" hangingPunct="1">
              <a:buNone/>
            </a:pPr>
            <a:endParaRPr lang="en-US" sz="12800" dirty="0"/>
          </a:p>
          <a:p>
            <a:pPr marL="457200" lvl="1" indent="0" eaLnBrk="1" hangingPunct="1">
              <a:buNone/>
            </a:pPr>
            <a:endParaRPr lang="en-US" sz="12800" dirty="0"/>
          </a:p>
          <a:p>
            <a:pPr marL="457200" lvl="1" indent="0" eaLnBrk="1" hangingPunct="1">
              <a:buNone/>
            </a:pPr>
            <a:endParaRPr lang="en-US" sz="12800" dirty="0"/>
          </a:p>
          <a:p>
            <a:pPr marL="457200" lvl="1" indent="0" eaLnBrk="1" hangingPunct="1">
              <a:buNone/>
            </a:pPr>
            <a:r>
              <a:rPr lang="en-US" sz="9600" dirty="0"/>
              <a:t>-Areas in red are needed</a:t>
            </a:r>
          </a:p>
          <a:p>
            <a:pPr marL="457200" lvl="1" indent="0" eaLnBrk="1" hangingPunct="1">
              <a:buNone/>
            </a:pPr>
            <a:endParaRPr lang="en-US" sz="9600" dirty="0"/>
          </a:p>
          <a:p>
            <a:pPr marL="457200" lvl="1" indent="0" eaLnBrk="1" hangingPunct="1">
              <a:buNone/>
            </a:pPr>
            <a:endParaRPr lang="en-US" sz="9600" dirty="0"/>
          </a:p>
          <a:p>
            <a:pPr marL="457200" lvl="1" indent="0" eaLnBrk="1" hangingPunct="1">
              <a:buNone/>
            </a:pPr>
            <a:endParaRPr lang="en-US" sz="9600" dirty="0"/>
          </a:p>
          <a:p>
            <a:pPr marL="457200" lvl="1" indent="0" eaLnBrk="1" hangingPunct="1">
              <a:buNone/>
            </a:pPr>
            <a:endParaRPr lang="en-US" sz="9600" dirty="0"/>
          </a:p>
          <a:p>
            <a:pPr marL="457200" lvl="1" indent="0" eaLnBrk="1" hangingPunct="1">
              <a:buNone/>
            </a:pPr>
            <a:r>
              <a:rPr lang="en-US" sz="9600" dirty="0"/>
              <a:t>-AFSC check is done right before nomination to gradation</a:t>
            </a:r>
          </a:p>
          <a:p>
            <a:pPr marL="457200" lvl="1" indent="0" eaLnBrk="1" hangingPunct="1">
              <a:buNone/>
            </a:pPr>
            <a:r>
              <a:rPr lang="en-US" sz="4000" dirty="0"/>
              <a:t>	</a:t>
            </a:r>
          </a:p>
          <a:p>
            <a:pPr marL="0" indent="0">
              <a:buNone/>
            </a:pPr>
            <a:endParaRPr lang="en-US" sz="4000" dirty="0"/>
          </a:p>
        </p:txBody>
      </p:sp>
      <p:sp>
        <p:nvSpPr>
          <p:cNvPr id="11" name="Slide Number Placeholder 10"/>
          <p:cNvSpPr>
            <a:spLocks noGrp="1"/>
          </p:cNvSpPr>
          <p:nvPr>
            <p:ph type="sldNum" sz="quarter" idx="12"/>
          </p:nvPr>
        </p:nvSpPr>
        <p:spPr/>
        <p:txBody>
          <a:bodyPr/>
          <a:lstStyle/>
          <a:p>
            <a:fld id="{5A203BF4-68F7-904F-B24D-ABFFD4FAAE29}" type="slidenum">
              <a:rPr lang="en-US" smtClean="0"/>
              <a:t>7</a:t>
            </a:fld>
            <a:endParaRPr lang="en-US"/>
          </a:p>
        </p:txBody>
      </p:sp>
      <p:pic>
        <p:nvPicPr>
          <p:cNvPr id="5" name="Picture 4">
            <a:extLst>
              <a:ext uri="{FF2B5EF4-FFF2-40B4-BE49-F238E27FC236}">
                <a16:creationId xmlns:a16="http://schemas.microsoft.com/office/drawing/2014/main" id="{6EAAE5AB-E110-7F17-A9D8-39B27FB3636F}"/>
              </a:ext>
            </a:extLst>
          </p:cNvPr>
          <p:cNvPicPr>
            <a:picLocks noChangeAspect="1"/>
          </p:cNvPicPr>
          <p:nvPr/>
        </p:nvPicPr>
        <p:blipFill>
          <a:blip r:embed="rId3"/>
          <a:stretch>
            <a:fillRect/>
          </a:stretch>
        </p:blipFill>
        <p:spPr>
          <a:xfrm>
            <a:off x="1070264" y="1600200"/>
            <a:ext cx="9982200" cy="1762125"/>
          </a:xfrm>
          <a:prstGeom prst="rect">
            <a:avLst/>
          </a:prstGeom>
        </p:spPr>
      </p:pic>
      <p:pic>
        <p:nvPicPr>
          <p:cNvPr id="8" name="Picture 7">
            <a:extLst>
              <a:ext uri="{FF2B5EF4-FFF2-40B4-BE49-F238E27FC236}">
                <a16:creationId xmlns:a16="http://schemas.microsoft.com/office/drawing/2014/main" id="{7F493009-C910-942B-A62D-1B1331E15F4C}"/>
              </a:ext>
            </a:extLst>
          </p:cNvPr>
          <p:cNvPicPr>
            <a:picLocks noChangeAspect="1"/>
          </p:cNvPicPr>
          <p:nvPr/>
        </p:nvPicPr>
        <p:blipFill>
          <a:blip r:embed="rId4"/>
          <a:stretch>
            <a:fillRect/>
          </a:stretch>
        </p:blipFill>
        <p:spPr>
          <a:xfrm>
            <a:off x="1051214" y="3810000"/>
            <a:ext cx="10001250" cy="1162050"/>
          </a:xfrm>
          <a:prstGeom prst="rect">
            <a:avLst/>
          </a:prstGeom>
        </p:spPr>
      </p:pic>
      <p:pic>
        <p:nvPicPr>
          <p:cNvPr id="10" name="Picture 9">
            <a:extLst>
              <a:ext uri="{FF2B5EF4-FFF2-40B4-BE49-F238E27FC236}">
                <a16:creationId xmlns:a16="http://schemas.microsoft.com/office/drawing/2014/main" id="{DFA0A591-ABBF-9950-3EAB-337FD0EB328C}"/>
              </a:ext>
            </a:extLst>
          </p:cNvPr>
          <p:cNvPicPr>
            <a:picLocks noChangeAspect="1"/>
          </p:cNvPicPr>
          <p:nvPr/>
        </p:nvPicPr>
        <p:blipFill>
          <a:blip r:embed="rId5"/>
          <a:stretch>
            <a:fillRect/>
          </a:stretch>
        </p:blipFill>
        <p:spPr>
          <a:xfrm>
            <a:off x="1090612" y="5638800"/>
            <a:ext cx="10010775" cy="619125"/>
          </a:xfrm>
          <a:prstGeom prst="rect">
            <a:avLst/>
          </a:prstGeom>
        </p:spPr>
      </p:pic>
    </p:spTree>
    <p:extLst>
      <p:ext uri="{BB962C8B-B14F-4D97-AF65-F5344CB8AC3E}">
        <p14:creationId xmlns:p14="http://schemas.microsoft.com/office/powerpoint/2010/main" val="1303152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a:xfrm>
            <a:off x="609600" y="152400"/>
            <a:ext cx="9423400" cy="1143000"/>
          </a:xfrm>
        </p:spPr>
        <p:txBody>
          <a:bodyPr/>
          <a:lstStyle/>
          <a:p>
            <a:pPr eaLnBrk="1" hangingPunct="1"/>
            <a:r>
              <a:rPr lang="en-US" sz="3600" dirty="0"/>
              <a:t>CCAF TRANSCRIPT STATUS</a:t>
            </a:r>
          </a:p>
        </p:txBody>
      </p:sp>
      <p:sp>
        <p:nvSpPr>
          <p:cNvPr id="11" name="Slide Number Placeholder 10"/>
          <p:cNvSpPr>
            <a:spLocks noGrp="1"/>
          </p:cNvSpPr>
          <p:nvPr>
            <p:ph type="sldNum" sz="quarter" idx="12"/>
          </p:nvPr>
        </p:nvSpPr>
        <p:spPr/>
        <p:txBody>
          <a:bodyPr/>
          <a:lstStyle/>
          <a:p>
            <a:fld id="{5A203BF4-68F7-904F-B24D-ABFFD4FAAE29}" type="slidenum">
              <a:rPr lang="en-US" smtClean="0"/>
              <a:t>8</a:t>
            </a:fld>
            <a:endParaRPr lang="en-US"/>
          </a:p>
        </p:txBody>
      </p:sp>
      <p:pic>
        <p:nvPicPr>
          <p:cNvPr id="9" name="Picture 8">
            <a:extLst>
              <a:ext uri="{FF2B5EF4-FFF2-40B4-BE49-F238E27FC236}">
                <a16:creationId xmlns:a16="http://schemas.microsoft.com/office/drawing/2014/main" id="{832B4F4D-A2D1-1E36-1A83-B2D387990247}"/>
              </a:ext>
            </a:extLst>
          </p:cNvPr>
          <p:cNvPicPr>
            <a:picLocks noChangeAspect="1"/>
          </p:cNvPicPr>
          <p:nvPr/>
        </p:nvPicPr>
        <p:blipFill>
          <a:blip r:embed="rId3"/>
          <a:stretch>
            <a:fillRect/>
          </a:stretch>
        </p:blipFill>
        <p:spPr>
          <a:xfrm>
            <a:off x="1190625" y="1295400"/>
            <a:ext cx="9810750" cy="2447925"/>
          </a:xfrm>
          <a:prstGeom prst="rect">
            <a:avLst/>
          </a:prstGeom>
        </p:spPr>
      </p:pic>
    </p:spTree>
    <p:extLst>
      <p:ext uri="{BB962C8B-B14F-4D97-AF65-F5344CB8AC3E}">
        <p14:creationId xmlns:p14="http://schemas.microsoft.com/office/powerpoint/2010/main" val="2963094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922C-46DE-A1B6-B672-D4EF97EA1FEE}"/>
              </a:ext>
            </a:extLst>
          </p:cNvPr>
          <p:cNvSpPr>
            <a:spLocks noGrp="1"/>
          </p:cNvSpPr>
          <p:nvPr>
            <p:ph type="title"/>
          </p:nvPr>
        </p:nvSpPr>
        <p:spPr>
          <a:xfrm>
            <a:off x="609600" y="152400"/>
            <a:ext cx="9423400" cy="1143000"/>
          </a:xfrm>
        </p:spPr>
        <p:txBody>
          <a:bodyPr/>
          <a:lstStyle/>
          <a:p>
            <a:pPr eaLnBrk="1" hangingPunct="1"/>
            <a:r>
              <a:rPr lang="en-US" sz="3600" dirty="0"/>
              <a:t>Keep in mind</a:t>
            </a:r>
          </a:p>
        </p:txBody>
      </p:sp>
      <p:sp>
        <p:nvSpPr>
          <p:cNvPr id="3" name="Content Placeholder 2">
            <a:extLst>
              <a:ext uri="{FF2B5EF4-FFF2-40B4-BE49-F238E27FC236}">
                <a16:creationId xmlns:a16="http://schemas.microsoft.com/office/drawing/2014/main" id="{B9F1728F-980E-947C-BE8B-A0871A87D012}"/>
              </a:ext>
            </a:extLst>
          </p:cNvPr>
          <p:cNvSpPr>
            <a:spLocks noGrp="1"/>
          </p:cNvSpPr>
          <p:nvPr>
            <p:ph idx="1"/>
          </p:nvPr>
        </p:nvSpPr>
        <p:spPr>
          <a:xfrm>
            <a:off x="609600" y="1447800"/>
            <a:ext cx="10972800" cy="1905000"/>
          </a:xfrm>
        </p:spPr>
        <p:txBody>
          <a:bodyPr>
            <a:normAutofit fontScale="25000" lnSpcReduction="20000"/>
          </a:bodyPr>
          <a:lstStyle/>
          <a:p>
            <a:pPr marL="457200" lvl="1" indent="0" eaLnBrk="1" hangingPunct="1">
              <a:buNone/>
            </a:pPr>
            <a:br>
              <a:rPr lang="en-US" sz="11200" dirty="0"/>
            </a:br>
            <a:r>
              <a:rPr lang="en-US" sz="11200" dirty="0"/>
              <a:t>CCAF is 1000’s of transcripts behind and action requests(Tickets) behind</a:t>
            </a:r>
          </a:p>
          <a:p>
            <a:pPr marL="457200" lvl="1" indent="0" eaLnBrk="1" hangingPunct="1">
              <a:buNone/>
            </a:pPr>
            <a:endParaRPr lang="en-US" sz="11200" dirty="0"/>
          </a:p>
          <a:p>
            <a:pPr marL="457200" lvl="1" indent="0" eaLnBrk="1" hangingPunct="1">
              <a:buNone/>
            </a:pPr>
            <a:r>
              <a:rPr lang="en-US" sz="11200" dirty="0"/>
              <a:t>If you don’t see your courses or credits from outside colleges and you sent your transcripts in before July 2023 then CCAF never got it, and they will have to be resent. </a:t>
            </a:r>
          </a:p>
          <a:p>
            <a:pPr marL="457200" lvl="1" indent="0" eaLnBrk="1" hangingPunct="1">
              <a:buNone/>
            </a:pPr>
            <a:endParaRPr lang="en-US" sz="11200" dirty="0"/>
          </a:p>
          <a:p>
            <a:pPr marL="457200" lvl="1" indent="0" eaLnBrk="1" hangingPunct="1">
              <a:buNone/>
            </a:pPr>
            <a:r>
              <a:rPr lang="en-US" sz="11200" dirty="0"/>
              <a:t>Parchment is the preferred method of CCAF to get transcripts.</a:t>
            </a:r>
          </a:p>
          <a:p>
            <a:pPr marL="457200" lvl="1" indent="0" eaLnBrk="1" hangingPunct="1">
              <a:buNone/>
            </a:pPr>
            <a:endParaRPr lang="en-US" sz="11200" dirty="0"/>
          </a:p>
          <a:p>
            <a:pPr marL="457200" lvl="1" indent="0" eaLnBrk="1" hangingPunct="1">
              <a:buNone/>
            </a:pPr>
            <a:endParaRPr lang="en-US" sz="11200" dirty="0"/>
          </a:p>
          <a:p>
            <a:pPr marL="457200" lvl="1" indent="0" eaLnBrk="1" hangingPunct="1">
              <a:buNone/>
            </a:pPr>
            <a:endParaRPr lang="en-US" sz="12800" dirty="0"/>
          </a:p>
          <a:p>
            <a:pPr marL="457200" lvl="1" indent="0" eaLnBrk="1" hangingPunct="1">
              <a:buNone/>
            </a:pPr>
            <a:endParaRPr lang="en-US" sz="12800" dirty="0"/>
          </a:p>
          <a:p>
            <a:pPr marL="457200" lvl="1" indent="0" eaLnBrk="1" hangingPunct="1">
              <a:buNone/>
            </a:pPr>
            <a:endParaRPr lang="en-US" sz="12800" dirty="0"/>
          </a:p>
          <a:p>
            <a:pPr marL="457200" lvl="1" indent="0" eaLnBrk="1" hangingPunct="1">
              <a:buNone/>
            </a:pPr>
            <a:endParaRPr lang="en-US" sz="12800" dirty="0"/>
          </a:p>
          <a:p>
            <a:pPr marL="457200" lvl="1" indent="0" eaLnBrk="1" hangingPunct="1">
              <a:buNone/>
            </a:pPr>
            <a:r>
              <a:rPr lang="en-US" sz="4000" dirty="0"/>
              <a:t>	</a:t>
            </a:r>
          </a:p>
          <a:p>
            <a:pPr marL="0" indent="0">
              <a:buNone/>
            </a:pPr>
            <a:endParaRPr lang="en-US" sz="4000" dirty="0"/>
          </a:p>
        </p:txBody>
      </p:sp>
      <p:sp>
        <p:nvSpPr>
          <p:cNvPr id="11" name="Slide Number Placeholder 10"/>
          <p:cNvSpPr>
            <a:spLocks noGrp="1"/>
          </p:cNvSpPr>
          <p:nvPr>
            <p:ph type="sldNum" sz="quarter" idx="12"/>
          </p:nvPr>
        </p:nvSpPr>
        <p:spPr/>
        <p:txBody>
          <a:bodyPr/>
          <a:lstStyle/>
          <a:p>
            <a:fld id="{5A203BF4-68F7-904F-B24D-ABFFD4FAAE29}" type="slidenum">
              <a:rPr lang="en-US" smtClean="0"/>
              <a:t>9</a:t>
            </a:fld>
            <a:endParaRPr lang="en-US"/>
          </a:p>
        </p:txBody>
      </p:sp>
    </p:spTree>
    <p:extLst>
      <p:ext uri="{BB962C8B-B14F-4D97-AF65-F5344CB8AC3E}">
        <p14:creationId xmlns:p14="http://schemas.microsoft.com/office/powerpoint/2010/main" val="1637155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ac4e3eb-747f-43bc-bf10-c1bbb893ecac" xsi:nil="true"/>
    <lcf76f155ced4ddcb4097134ff3c332f xmlns="4e311062-005b-4700-b082-80a09e10b15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BEA02C0A54FF408147FF7743083D60" ma:contentTypeVersion="13" ma:contentTypeDescription="Create a new document." ma:contentTypeScope="" ma:versionID="0c64b75688064a37c324f5523656ac83">
  <xsd:schema xmlns:xsd="http://www.w3.org/2001/XMLSchema" xmlns:xs="http://www.w3.org/2001/XMLSchema" xmlns:p="http://schemas.microsoft.com/office/2006/metadata/properties" xmlns:ns2="ec4bac29-a5b5-4ab0-b3b5-05689aa7d668" xmlns:ns3="4e311062-005b-4700-b082-80a09e10b159" xmlns:ns4="bac4e3eb-747f-43bc-bf10-c1bbb893ecac" targetNamespace="http://schemas.microsoft.com/office/2006/metadata/properties" ma:root="true" ma:fieldsID="1a4a702793510aa222010e43e5c661ca" ns2:_="" ns3:_="" ns4:_="">
    <xsd:import namespace="ec4bac29-a5b5-4ab0-b3b5-05689aa7d668"/>
    <xsd:import namespace="4e311062-005b-4700-b082-80a09e10b159"/>
    <xsd:import namespace="bac4e3eb-747f-43bc-bf10-c1bbb893eca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4bac29-a5b5-4ab0-b3b5-05689aa7d66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11062-005b-4700-b082-80a09e10b15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5476efd-2625-4ffb-b020-68dbe4abf38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ac4e3eb-747f-43bc-bf10-c1bbb893ecac"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2b13a0a9-8b26-4afd-b627-28e074a7a173}" ma:internalName="TaxCatchAll" ma:showField="CatchAllData" ma:web="ee97a111-1a7d-47f6-8d1a-b3a8d57d81a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15EF1B-E358-4D8C-B37E-E25BD846AEDB}">
  <ds:schemaRefs>
    <ds:schemaRef ds:uri="http://purl.org/dc/terms/"/>
    <ds:schemaRef ds:uri="bac4e3eb-747f-43bc-bf10-c1bbb893ecac"/>
    <ds:schemaRef ds:uri="http://schemas.microsoft.com/office/2006/documentManagement/types"/>
    <ds:schemaRef ds:uri="http://schemas.openxmlformats.org/package/2006/metadata/core-properties"/>
    <ds:schemaRef ds:uri="4e311062-005b-4700-b082-80a09e10b159"/>
    <ds:schemaRef ds:uri="http://purl.org/dc/elements/1.1/"/>
    <ds:schemaRef ds:uri="http://schemas.microsoft.com/office/2006/metadata/properties"/>
    <ds:schemaRef ds:uri="http://schemas.microsoft.com/office/infopath/2007/PartnerControls"/>
    <ds:schemaRef ds:uri="ec4bac29-a5b5-4ab0-b3b5-05689aa7d668"/>
    <ds:schemaRef ds:uri="http://www.w3.org/XML/1998/namespace"/>
    <ds:schemaRef ds:uri="http://purl.org/dc/dcmitype/"/>
  </ds:schemaRefs>
</ds:datastoreItem>
</file>

<file path=customXml/itemProps2.xml><?xml version="1.0" encoding="utf-8"?>
<ds:datastoreItem xmlns:ds="http://schemas.openxmlformats.org/officeDocument/2006/customXml" ds:itemID="{77EDD853-9CCB-4579-AA98-3E3A6B4EF653}">
  <ds:schemaRefs>
    <ds:schemaRef ds:uri="http://schemas.microsoft.com/sharepoint/v3/contenttype/forms"/>
  </ds:schemaRefs>
</ds:datastoreItem>
</file>

<file path=customXml/itemProps3.xml><?xml version="1.0" encoding="utf-8"?>
<ds:datastoreItem xmlns:ds="http://schemas.openxmlformats.org/officeDocument/2006/customXml" ds:itemID="{3C3B7BC5-1200-4E52-BDFD-FA609163CC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4bac29-a5b5-4ab0-b3b5-05689aa7d668"/>
    <ds:schemaRef ds:uri="4e311062-005b-4700-b082-80a09e10b159"/>
    <ds:schemaRef ds:uri="bac4e3eb-747f-43bc-bf10-c1bbb893ec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8331b18d-2d87-48ef-a35f-ac8818ebf9b4}" enabled="0" method="" siteId="{8331b18d-2d87-48ef-a35f-ac8818ebf9b4}" removed="1"/>
</clbl:labelList>
</file>

<file path=docProps/app.xml><?xml version="1.0" encoding="utf-8"?>
<Properties xmlns="http://schemas.openxmlformats.org/officeDocument/2006/extended-properties" xmlns:vt="http://schemas.openxmlformats.org/officeDocument/2006/docPropsVTypes">
  <TotalTime>23592</TotalTime>
  <Words>241</Words>
  <Application>Microsoft Office PowerPoint</Application>
  <PresentationFormat>Widescreen</PresentationFormat>
  <Paragraphs>61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Office Theme</vt:lpstr>
      <vt:lpstr>PowerPoint Presentation</vt:lpstr>
      <vt:lpstr>Step 1</vt:lpstr>
      <vt:lpstr>Step 2</vt:lpstr>
      <vt:lpstr>Step 3</vt:lpstr>
      <vt:lpstr>Step 4</vt:lpstr>
      <vt:lpstr>Step 5</vt:lpstr>
      <vt:lpstr>Step 6</vt:lpstr>
      <vt:lpstr>CCAF TRANSCRIPT STATUS</vt:lpstr>
      <vt:lpstr>Keep in mind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AFPAA</dc:creator>
  <cp:lastModifiedBy>VALENTINE, NEREIDA H GS-12 USAF AETC 49 FSS/FSDE</cp:lastModifiedBy>
  <cp:revision>473</cp:revision>
  <cp:lastPrinted>2018-06-28T18:41:35Z</cp:lastPrinted>
  <dcterms:created xsi:type="dcterms:W3CDTF">2018-05-17T17:06:09Z</dcterms:created>
  <dcterms:modified xsi:type="dcterms:W3CDTF">2023-12-22T21:10:45Z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0x010100B7BEA02C0A54FF408147FF7743083D60</vt:lpwstr>
  </property>
  <property fmtid="{D5CDD505-2E9C-101B-9397-08002B2CF9AE}" pid="3" name="MediaServiceImageTags">
    <vt:lpwstr/>
  </property>
</Properties>
</file>