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"/>
  </p:notesMasterIdLst>
  <p:handoutMasterIdLst>
    <p:handoutMasterId r:id="rId4"/>
  </p:handoutMasterIdLst>
  <p:sldIdLst>
    <p:sldId id="595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AC6817F-B739-4247-B784-AB2A1DF88807}">
          <p14:sldIdLst>
            <p14:sldId id="5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60093"/>
    <a:srgbClr val="003399"/>
    <a:srgbClr val="800000"/>
    <a:srgbClr val="A50021"/>
    <a:srgbClr val="0000FF"/>
    <a:srgbClr val="FFFFCC"/>
    <a:srgbClr val="FCCC46"/>
    <a:srgbClr val="EA0000"/>
    <a:srgbClr val="FFD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79" autoAdjust="0"/>
  </p:normalViewPr>
  <p:slideViewPr>
    <p:cSldViewPr>
      <p:cViewPr varScale="1">
        <p:scale>
          <a:sx n="131" d="100"/>
          <a:sy n="131" d="100"/>
        </p:scale>
        <p:origin x="11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001" tIns="46501" rIns="93001" bIns="4650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001" tIns="46501" rIns="93001" bIns="46501" rtlCol="0"/>
          <a:lstStyle>
            <a:lvl1pPr algn="r">
              <a:defRPr sz="1200"/>
            </a:lvl1pPr>
          </a:lstStyle>
          <a:p>
            <a:fld id="{D1D4F2BF-848E-4806-90DC-0158F0A09D37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29"/>
            <a:ext cx="3043343" cy="465455"/>
          </a:xfrm>
          <a:prstGeom prst="rect">
            <a:avLst/>
          </a:prstGeom>
        </p:spPr>
        <p:txBody>
          <a:bodyPr vert="horz" lIns="93001" tIns="46501" rIns="93001" bIns="4650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29"/>
            <a:ext cx="3043343" cy="465455"/>
          </a:xfrm>
          <a:prstGeom prst="rect">
            <a:avLst/>
          </a:prstGeom>
        </p:spPr>
        <p:txBody>
          <a:bodyPr vert="horz" lIns="93001" tIns="46501" rIns="93001" bIns="46501" rtlCol="0" anchor="b"/>
          <a:lstStyle>
            <a:lvl1pPr algn="r">
              <a:defRPr sz="1200"/>
            </a:lvl1pPr>
          </a:lstStyle>
          <a:p>
            <a:fld id="{F9A93636-6943-428E-BBD1-12C2F5CF8A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582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001" tIns="46501" rIns="93001" bIns="4650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001" tIns="46501" rIns="93001" bIns="46501" rtlCol="0"/>
          <a:lstStyle>
            <a:lvl1pPr algn="r">
              <a:defRPr sz="1200"/>
            </a:lvl1pPr>
          </a:lstStyle>
          <a:p>
            <a:fld id="{7AA8D869-778B-4B5A-A1AA-8229BF5C5E70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0088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01" tIns="46501" rIns="93001" bIns="4650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4"/>
            <a:ext cx="5618480" cy="4189095"/>
          </a:xfrm>
          <a:prstGeom prst="rect">
            <a:avLst/>
          </a:prstGeom>
        </p:spPr>
        <p:txBody>
          <a:bodyPr vert="horz" lIns="93001" tIns="46501" rIns="93001" bIns="465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29"/>
            <a:ext cx="3043343" cy="465455"/>
          </a:xfrm>
          <a:prstGeom prst="rect">
            <a:avLst/>
          </a:prstGeom>
        </p:spPr>
        <p:txBody>
          <a:bodyPr vert="horz" lIns="93001" tIns="46501" rIns="93001" bIns="4650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29"/>
            <a:ext cx="3043343" cy="465455"/>
          </a:xfrm>
          <a:prstGeom prst="rect">
            <a:avLst/>
          </a:prstGeom>
        </p:spPr>
        <p:txBody>
          <a:bodyPr vert="horz" lIns="93001" tIns="46501" rIns="93001" bIns="46501" rtlCol="0" anchor="b"/>
          <a:lstStyle>
            <a:lvl1pPr algn="r">
              <a:defRPr sz="1200"/>
            </a:lvl1pPr>
          </a:lstStyle>
          <a:p>
            <a:fld id="{9DDEA4EA-FBC4-4CF5-B0DF-64F983BF5B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26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0A1C59-4C7B-49F0-A0A0-FD1EEB351C91}" type="datetimeFigureOut">
              <a:rPr lang="en-US" smtClean="0"/>
              <a:pPr/>
              <a:t>11/4/2020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46291F5-6BBD-4938-A523-E88721CEB0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0" y="1153343"/>
            <a:ext cx="9144000" cy="106680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chemeClr val="bg1"/>
                </a:solidFill>
                <a:latin typeface="Californian FB" pitchFamily="18" charset="0"/>
                <a:ea typeface="+mj-ea"/>
                <a:cs typeface="+mj-cs"/>
              </a:rPr>
              <a:t>Kids and Stress…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fornian FB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>
              <a:solidFill>
                <a:schemeClr val="bg1"/>
              </a:solidFill>
              <a:latin typeface="Californian FB" pitchFamily="18" charset="0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750" y="1905000"/>
            <a:ext cx="4114800" cy="1261884"/>
          </a:xfrm>
          <a:prstGeom prst="rect">
            <a:avLst/>
          </a:prstGeom>
          <a:noFill/>
          <a:ln w="57150"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Infant/Toddler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* Agitated behavior – crying/thumb sucking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* Aggression – kicking/biting/throwing things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* Changes in bodily functions – eating/sleeping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50" y="3276600"/>
            <a:ext cx="4114800" cy="1908215"/>
          </a:xfrm>
          <a:prstGeom prst="rect">
            <a:avLst/>
          </a:prstGeom>
          <a:noFill/>
          <a:ln w="57150"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School Age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* Concentration difficulties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* Behavioral changes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* </a:t>
            </a:r>
            <a:r>
              <a:rPr lang="en-US" sz="1400" dirty="0" smtClean="0">
                <a:solidFill>
                  <a:schemeClr val="bg1"/>
                </a:solidFill>
              </a:rPr>
              <a:t>Physical ailments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* </a:t>
            </a:r>
            <a:r>
              <a:rPr lang="en-US" sz="1400" dirty="0" smtClean="0">
                <a:solidFill>
                  <a:schemeClr val="bg1"/>
                </a:solidFill>
              </a:rPr>
              <a:t>Decreased trust in adults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* Fantasies about happy endings to situations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* Use of play, music, or dance to express emotion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6300" y="1905000"/>
            <a:ext cx="4114800" cy="1477328"/>
          </a:xfrm>
          <a:prstGeom prst="rect">
            <a:avLst/>
          </a:prstGeom>
          <a:noFill/>
          <a:ln w="57150"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Preschool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* Separation anxiety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* </a:t>
            </a:r>
            <a:r>
              <a:rPr lang="en-US" sz="1400" dirty="0" smtClean="0">
                <a:solidFill>
                  <a:schemeClr val="bg1"/>
                </a:solidFill>
              </a:rPr>
              <a:t>Sleep disturbances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* </a:t>
            </a:r>
            <a:r>
              <a:rPr lang="en-US" sz="1400" dirty="0" smtClean="0">
                <a:solidFill>
                  <a:schemeClr val="bg1"/>
                </a:solidFill>
              </a:rPr>
              <a:t>Regression: toileting/dressing/feeding self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* Withdrawal/Aggression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86300" y="3492044"/>
            <a:ext cx="4114800" cy="1692771"/>
          </a:xfrm>
          <a:prstGeom prst="rect">
            <a:avLst/>
          </a:prstGeom>
          <a:noFill/>
          <a:ln w="57150">
            <a:solidFill>
              <a:srgbClr val="0033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Adolescent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* Resentment/frustration/depression/denial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* </a:t>
            </a:r>
            <a:r>
              <a:rPr lang="en-US" sz="1400" dirty="0" smtClean="0">
                <a:solidFill>
                  <a:schemeClr val="bg1"/>
                </a:solidFill>
              </a:rPr>
              <a:t>Eating or sleeping disorders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* </a:t>
            </a:r>
            <a:r>
              <a:rPr lang="en-US" sz="1400" dirty="0" smtClean="0">
                <a:solidFill>
                  <a:schemeClr val="bg1"/>
                </a:solidFill>
              </a:rPr>
              <a:t>Drug or alcohol abuse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* </a:t>
            </a:r>
            <a:r>
              <a:rPr lang="en-US" sz="1400" dirty="0" smtClean="0">
                <a:solidFill>
                  <a:schemeClr val="bg1"/>
                </a:solidFill>
              </a:rPr>
              <a:t>Decision to take on adult role for control</a:t>
            </a:r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* </a:t>
            </a:r>
            <a:r>
              <a:rPr lang="en-US" sz="1400" dirty="0" smtClean="0">
                <a:solidFill>
                  <a:schemeClr val="bg1"/>
                </a:solidFill>
              </a:rPr>
              <a:t>Reluctant to trust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50" y="5486400"/>
            <a:ext cx="8515350" cy="1261884"/>
          </a:xfrm>
          <a:prstGeom prst="rect">
            <a:avLst/>
          </a:prstGeom>
          <a:noFill/>
          <a:ln w="57150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* Warning Signs *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</a:rPr>
              <a:t>* Persistent fears that interfere with daily life		* Withdrawal from friends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* Sleep disturbances over weeks			* Increase in physical complaints w/out cause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* Behavioral problems that are atypical		* Loss of concentrations or increased irritability</a:t>
            </a:r>
          </a:p>
        </p:txBody>
      </p:sp>
    </p:spTree>
    <p:extLst>
      <p:ext uri="{BB962C8B-B14F-4D97-AF65-F5344CB8AC3E}">
        <p14:creationId xmlns:p14="http://schemas.microsoft.com/office/powerpoint/2010/main" val="2394686427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10702</TotalTime>
  <Words>146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Californian FB</vt:lpstr>
      <vt:lpstr>Century Gothic</vt:lpstr>
      <vt:lpstr>Courier New</vt:lpstr>
      <vt:lpstr>Palatino Linotype</vt:lpstr>
      <vt:lpstr>Executive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cynthia.hopwood</dc:creator>
  <cp:lastModifiedBy>BIRD, CHRISTIAN D MSgt USAF AFGSC 5 CS/SCXX</cp:lastModifiedBy>
  <cp:revision>885</cp:revision>
  <cp:lastPrinted>2019-10-30T19:03:36Z</cp:lastPrinted>
  <dcterms:created xsi:type="dcterms:W3CDTF">2010-03-23T20:00:23Z</dcterms:created>
  <dcterms:modified xsi:type="dcterms:W3CDTF">2020-11-04T20:12:11Z</dcterms:modified>
</cp:coreProperties>
</file>