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sldIdLst>
    <p:sldId id="256" r:id="rId5"/>
    <p:sldId id="271" r:id="rId6"/>
    <p:sldId id="272" r:id="rId7"/>
    <p:sldId id="283" r:id="rId8"/>
    <p:sldId id="285" r:id="rId9"/>
    <p:sldId id="274" r:id="rId10"/>
    <p:sldId id="275" r:id="rId11"/>
    <p:sldId id="276" r:id="rId12"/>
    <p:sldId id="284" r:id="rId13"/>
    <p:sldId id="286" r:id="rId14"/>
    <p:sldId id="291" r:id="rId15"/>
    <p:sldId id="277" r:id="rId16"/>
    <p:sldId id="290" r:id="rId17"/>
    <p:sldId id="288" r:id="rId18"/>
    <p:sldId id="279" r:id="rId19"/>
    <p:sldId id="289" r:id="rId20"/>
    <p:sldId id="281" r:id="rId21"/>
    <p:sldId id="282" r:id="rId22"/>
    <p:sldId id="266" r:id="rId23"/>
    <p:sldId id="287" r:id="rId24"/>
    <p:sldId id="270" r:id="rId25"/>
    <p:sldId id="280" r:id="rId26"/>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20" autoAdjust="0"/>
    <p:restoredTop sz="94660"/>
  </p:normalViewPr>
  <p:slideViewPr>
    <p:cSldViewPr>
      <p:cViewPr varScale="1">
        <p:scale>
          <a:sx n="150" d="100"/>
          <a:sy n="150" d="100"/>
        </p:scale>
        <p:origin x="276" y="11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2926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1694975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4077996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3447690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7666321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74319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2464340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3316248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11949449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2213279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8696784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874531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1804830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736394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1152778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1784048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3425440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210807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35897234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2421974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1319414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177" tIns="46589" rIns="93177" bIns="46589">
            <a:normAutofit fontScale="25000" lnSpcReduction="20000"/>
          </a:bodyPr>
          <a:lstStyle/>
          <a:p>
            <a:endParaRPr dirty="0"/>
          </a:p>
        </p:txBody>
      </p:sp>
    </p:spTree>
    <p:extLst>
      <p:ext uri="{BB962C8B-B14F-4D97-AF65-F5344CB8AC3E}">
        <p14:creationId xmlns:p14="http://schemas.microsoft.com/office/powerpoint/2010/main" val="4265278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Times New Roman"/>
                <a:cs typeface="Times New Roman"/>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Times New Roman"/>
                <a:cs typeface="Times New Roman"/>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chemeClr val="tx1"/>
                </a:solidFill>
                <a:latin typeface="Times New Roman"/>
                <a:cs typeface="Times New Roman"/>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10/18/2023</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829675" y="976312"/>
            <a:ext cx="100330" cy="119380"/>
          </a:xfrm>
          <a:custGeom>
            <a:avLst/>
            <a:gdLst/>
            <a:ahLst/>
            <a:cxnLst/>
            <a:rect l="l" t="t" r="r" b="b"/>
            <a:pathLst>
              <a:path w="100329" h="119380">
                <a:moveTo>
                  <a:pt x="0" y="0"/>
                </a:moveTo>
                <a:lnTo>
                  <a:pt x="100012" y="0"/>
                </a:lnTo>
                <a:lnTo>
                  <a:pt x="100012" y="119062"/>
                </a:lnTo>
                <a:lnTo>
                  <a:pt x="0" y="119062"/>
                </a:lnTo>
                <a:lnTo>
                  <a:pt x="0" y="0"/>
                </a:lnTo>
                <a:close/>
              </a:path>
            </a:pathLst>
          </a:custGeom>
          <a:solidFill>
            <a:srgbClr val="DEDEDE"/>
          </a:solidFill>
        </p:spPr>
        <p:txBody>
          <a:bodyPr wrap="square" lIns="0" tIns="0" rIns="0" bIns="0" rtlCol="0"/>
          <a:lstStyle/>
          <a:p>
            <a:endParaRPr dirty="0"/>
          </a:p>
        </p:txBody>
      </p:sp>
      <p:sp>
        <p:nvSpPr>
          <p:cNvPr id="17" name="bk object 17"/>
          <p:cNvSpPr/>
          <p:nvPr/>
        </p:nvSpPr>
        <p:spPr>
          <a:xfrm>
            <a:off x="0" y="981075"/>
            <a:ext cx="4038600" cy="76200"/>
          </a:xfrm>
          <a:prstGeom prst="rect">
            <a:avLst/>
          </a:prstGeom>
          <a:blipFill>
            <a:blip r:embed="rId7" cstate="print"/>
            <a:stretch>
              <a:fillRect/>
            </a:stretch>
          </a:blipFill>
        </p:spPr>
        <p:txBody>
          <a:bodyPr wrap="square" lIns="0" tIns="0" rIns="0" bIns="0" rtlCol="0"/>
          <a:lstStyle/>
          <a:p>
            <a:endParaRPr dirty="0"/>
          </a:p>
        </p:txBody>
      </p:sp>
      <p:sp>
        <p:nvSpPr>
          <p:cNvPr id="18" name="bk object 18"/>
          <p:cNvSpPr/>
          <p:nvPr/>
        </p:nvSpPr>
        <p:spPr>
          <a:xfrm>
            <a:off x="3995737" y="981075"/>
            <a:ext cx="4914900" cy="74612"/>
          </a:xfrm>
          <a:prstGeom prst="rect">
            <a:avLst/>
          </a:prstGeom>
          <a:blipFill>
            <a:blip r:embed="rId8" cstate="print"/>
            <a:stretch>
              <a:fillRect/>
            </a:stretch>
          </a:blipFill>
        </p:spPr>
        <p:txBody>
          <a:bodyPr wrap="square" lIns="0" tIns="0" rIns="0" bIns="0" rtlCol="0"/>
          <a:lstStyle/>
          <a:p>
            <a:endParaRPr dirty="0"/>
          </a:p>
        </p:txBody>
      </p:sp>
      <p:sp>
        <p:nvSpPr>
          <p:cNvPr id="19" name="bk object 19"/>
          <p:cNvSpPr/>
          <p:nvPr/>
        </p:nvSpPr>
        <p:spPr>
          <a:xfrm>
            <a:off x="8400288" y="925068"/>
            <a:ext cx="743711" cy="170687"/>
          </a:xfrm>
          <a:prstGeom prst="rect">
            <a:avLst/>
          </a:prstGeom>
          <a:blipFill>
            <a:blip r:embed="rId9" cstate="print"/>
            <a:stretch>
              <a:fillRect/>
            </a:stretch>
          </a:blipFill>
        </p:spPr>
        <p:txBody>
          <a:bodyPr wrap="square" lIns="0" tIns="0" rIns="0" bIns="0" rtlCol="0"/>
          <a:lstStyle/>
          <a:p>
            <a:endParaRPr dirty="0"/>
          </a:p>
        </p:txBody>
      </p:sp>
      <p:sp>
        <p:nvSpPr>
          <p:cNvPr id="20" name="bk object 20"/>
          <p:cNvSpPr/>
          <p:nvPr/>
        </p:nvSpPr>
        <p:spPr>
          <a:xfrm>
            <a:off x="8389642" y="914403"/>
            <a:ext cx="747395" cy="166370"/>
          </a:xfrm>
          <a:custGeom>
            <a:avLst/>
            <a:gdLst/>
            <a:ahLst/>
            <a:cxnLst/>
            <a:rect l="l" t="t" r="r" b="b"/>
            <a:pathLst>
              <a:path w="747395" h="166369">
                <a:moveTo>
                  <a:pt x="111277" y="0"/>
                </a:moveTo>
                <a:lnTo>
                  <a:pt x="83337" y="0"/>
                </a:lnTo>
                <a:lnTo>
                  <a:pt x="71940" y="14481"/>
                </a:lnTo>
                <a:lnTo>
                  <a:pt x="42694" y="52858"/>
                </a:lnTo>
                <a:lnTo>
                  <a:pt x="20143" y="84956"/>
                </a:lnTo>
                <a:lnTo>
                  <a:pt x="0" y="133807"/>
                </a:lnTo>
                <a:lnTo>
                  <a:pt x="57460" y="138963"/>
                </a:lnTo>
                <a:lnTo>
                  <a:pt x="52806" y="163931"/>
                </a:lnTo>
                <a:lnTo>
                  <a:pt x="81717" y="158780"/>
                </a:lnTo>
                <a:lnTo>
                  <a:pt x="86372" y="133807"/>
                </a:lnTo>
                <a:lnTo>
                  <a:pt x="102673" y="124029"/>
                </a:lnTo>
                <a:lnTo>
                  <a:pt x="107327" y="99059"/>
                </a:lnTo>
                <a:lnTo>
                  <a:pt x="64884" y="99059"/>
                </a:lnTo>
                <a:lnTo>
                  <a:pt x="34826" y="98050"/>
                </a:lnTo>
                <a:lnTo>
                  <a:pt x="74333" y="48336"/>
                </a:lnTo>
                <a:lnTo>
                  <a:pt x="102279" y="48336"/>
                </a:lnTo>
                <a:lnTo>
                  <a:pt x="111277" y="0"/>
                </a:lnTo>
                <a:close/>
              </a:path>
              <a:path w="747395" h="166369">
                <a:moveTo>
                  <a:pt x="102279" y="48336"/>
                </a:moveTo>
                <a:lnTo>
                  <a:pt x="74333" y="48336"/>
                </a:lnTo>
                <a:lnTo>
                  <a:pt x="64884" y="99059"/>
                </a:lnTo>
                <a:lnTo>
                  <a:pt x="107327" y="99059"/>
                </a:lnTo>
                <a:lnTo>
                  <a:pt x="95007" y="87398"/>
                </a:lnTo>
                <a:lnTo>
                  <a:pt x="102279" y="48336"/>
                </a:lnTo>
                <a:close/>
              </a:path>
              <a:path w="747395" h="166369">
                <a:moveTo>
                  <a:pt x="464743" y="0"/>
                </a:moveTo>
                <a:lnTo>
                  <a:pt x="422939" y="16863"/>
                </a:lnTo>
                <a:lnTo>
                  <a:pt x="400425" y="48044"/>
                </a:lnTo>
                <a:lnTo>
                  <a:pt x="388507" y="90015"/>
                </a:lnTo>
                <a:lnTo>
                  <a:pt x="387279" y="101881"/>
                </a:lnTo>
                <a:lnTo>
                  <a:pt x="387296" y="113787"/>
                </a:lnTo>
                <a:lnTo>
                  <a:pt x="398072" y="150979"/>
                </a:lnTo>
                <a:lnTo>
                  <a:pt x="429003" y="165550"/>
                </a:lnTo>
                <a:lnTo>
                  <a:pt x="447403" y="165534"/>
                </a:lnTo>
                <a:lnTo>
                  <a:pt x="487850" y="137817"/>
                </a:lnTo>
                <a:lnTo>
                  <a:pt x="493125" y="129412"/>
                </a:lnTo>
                <a:lnTo>
                  <a:pt x="433425" y="129412"/>
                </a:lnTo>
                <a:lnTo>
                  <a:pt x="428205" y="125856"/>
                </a:lnTo>
                <a:lnTo>
                  <a:pt x="423574" y="112455"/>
                </a:lnTo>
                <a:lnTo>
                  <a:pt x="423404" y="104747"/>
                </a:lnTo>
                <a:lnTo>
                  <a:pt x="423486" y="101881"/>
                </a:lnTo>
                <a:lnTo>
                  <a:pt x="433033" y="57158"/>
                </a:lnTo>
                <a:lnTo>
                  <a:pt x="450456" y="37706"/>
                </a:lnTo>
                <a:lnTo>
                  <a:pt x="509857" y="37706"/>
                </a:lnTo>
                <a:lnTo>
                  <a:pt x="506326" y="26425"/>
                </a:lnTo>
                <a:lnTo>
                  <a:pt x="500747" y="14956"/>
                </a:lnTo>
                <a:lnTo>
                  <a:pt x="491402" y="6647"/>
                </a:lnTo>
                <a:lnTo>
                  <a:pt x="479401" y="1661"/>
                </a:lnTo>
                <a:lnTo>
                  <a:pt x="464743" y="0"/>
                </a:lnTo>
                <a:close/>
              </a:path>
              <a:path w="747395" h="166369">
                <a:moveTo>
                  <a:pt x="509857" y="37706"/>
                </a:moveTo>
                <a:lnTo>
                  <a:pt x="465150" y="37706"/>
                </a:lnTo>
                <a:lnTo>
                  <a:pt x="470446" y="41211"/>
                </a:lnTo>
                <a:lnTo>
                  <a:pt x="475463" y="55562"/>
                </a:lnTo>
                <a:lnTo>
                  <a:pt x="469843" y="98853"/>
                </a:lnTo>
                <a:lnTo>
                  <a:pt x="448551" y="129412"/>
                </a:lnTo>
                <a:lnTo>
                  <a:pt x="493125" y="129412"/>
                </a:lnTo>
                <a:lnTo>
                  <a:pt x="507295" y="91415"/>
                </a:lnTo>
                <a:lnTo>
                  <a:pt x="511897" y="62207"/>
                </a:lnTo>
                <a:lnTo>
                  <a:pt x="511741" y="49809"/>
                </a:lnTo>
                <a:lnTo>
                  <a:pt x="509937" y="37962"/>
                </a:lnTo>
                <a:lnTo>
                  <a:pt x="509857" y="37706"/>
                </a:lnTo>
                <a:close/>
              </a:path>
              <a:path w="747395" h="166369">
                <a:moveTo>
                  <a:pt x="656932" y="108998"/>
                </a:moveTo>
                <a:lnTo>
                  <a:pt x="645168" y="112794"/>
                </a:lnTo>
                <a:lnTo>
                  <a:pt x="633077" y="121477"/>
                </a:lnTo>
                <a:lnTo>
                  <a:pt x="634200" y="133139"/>
                </a:lnTo>
                <a:lnTo>
                  <a:pt x="667838" y="165372"/>
                </a:lnTo>
                <a:lnTo>
                  <a:pt x="687113" y="165919"/>
                </a:lnTo>
                <a:lnTo>
                  <a:pt x="698735" y="162665"/>
                </a:lnTo>
                <a:lnTo>
                  <a:pt x="712157" y="155937"/>
                </a:lnTo>
                <a:lnTo>
                  <a:pt x="720727" y="147731"/>
                </a:lnTo>
                <a:lnTo>
                  <a:pt x="729778" y="135304"/>
                </a:lnTo>
                <a:lnTo>
                  <a:pt x="729910" y="135013"/>
                </a:lnTo>
                <a:lnTo>
                  <a:pt x="676605" y="135013"/>
                </a:lnTo>
                <a:lnTo>
                  <a:pt x="671956" y="131762"/>
                </a:lnTo>
                <a:lnTo>
                  <a:pt x="667994" y="121196"/>
                </a:lnTo>
                <a:lnTo>
                  <a:pt x="667588" y="115341"/>
                </a:lnTo>
                <a:lnTo>
                  <a:pt x="656932" y="108998"/>
                </a:lnTo>
                <a:close/>
              </a:path>
              <a:path w="747395" h="166369">
                <a:moveTo>
                  <a:pt x="707783" y="0"/>
                </a:moveTo>
                <a:lnTo>
                  <a:pt x="666886" y="14761"/>
                </a:lnTo>
                <a:lnTo>
                  <a:pt x="649574" y="49366"/>
                </a:lnTo>
                <a:lnTo>
                  <a:pt x="649187" y="60667"/>
                </a:lnTo>
                <a:lnTo>
                  <a:pt x="652273" y="72104"/>
                </a:lnTo>
                <a:lnTo>
                  <a:pt x="659871" y="84909"/>
                </a:lnTo>
                <a:lnTo>
                  <a:pt x="670141" y="91993"/>
                </a:lnTo>
                <a:lnTo>
                  <a:pt x="684047" y="97853"/>
                </a:lnTo>
                <a:lnTo>
                  <a:pt x="693051" y="100787"/>
                </a:lnTo>
                <a:lnTo>
                  <a:pt x="698563" y="103898"/>
                </a:lnTo>
                <a:lnTo>
                  <a:pt x="702576" y="110502"/>
                </a:lnTo>
                <a:lnTo>
                  <a:pt x="703198" y="114236"/>
                </a:lnTo>
                <a:lnTo>
                  <a:pt x="701598" y="122808"/>
                </a:lnTo>
                <a:lnTo>
                  <a:pt x="699503" y="126682"/>
                </a:lnTo>
                <a:lnTo>
                  <a:pt x="692746" y="133349"/>
                </a:lnTo>
                <a:lnTo>
                  <a:pt x="688517" y="135013"/>
                </a:lnTo>
                <a:lnTo>
                  <a:pt x="729910" y="135013"/>
                </a:lnTo>
                <a:lnTo>
                  <a:pt x="735026" y="123770"/>
                </a:lnTo>
                <a:lnTo>
                  <a:pt x="738380" y="111340"/>
                </a:lnTo>
                <a:lnTo>
                  <a:pt x="739493" y="98681"/>
                </a:lnTo>
                <a:lnTo>
                  <a:pt x="737813" y="86231"/>
                </a:lnTo>
                <a:lnTo>
                  <a:pt x="695947" y="55524"/>
                </a:lnTo>
                <a:lnTo>
                  <a:pt x="689990" y="53695"/>
                </a:lnTo>
                <a:lnTo>
                  <a:pt x="686371" y="51714"/>
                </a:lnTo>
                <a:lnTo>
                  <a:pt x="685088" y="49580"/>
                </a:lnTo>
                <a:lnTo>
                  <a:pt x="683729" y="47536"/>
                </a:lnTo>
                <a:lnTo>
                  <a:pt x="683298" y="45224"/>
                </a:lnTo>
                <a:lnTo>
                  <a:pt x="684428" y="39141"/>
                </a:lnTo>
                <a:lnTo>
                  <a:pt x="686041" y="36156"/>
                </a:lnTo>
                <a:lnTo>
                  <a:pt x="691146" y="31241"/>
                </a:lnTo>
                <a:lnTo>
                  <a:pt x="694499" y="30010"/>
                </a:lnTo>
                <a:lnTo>
                  <a:pt x="745990" y="30010"/>
                </a:lnTo>
                <a:lnTo>
                  <a:pt x="745893" y="28713"/>
                </a:lnTo>
                <a:lnTo>
                  <a:pt x="741865" y="17387"/>
                </a:lnTo>
                <a:lnTo>
                  <a:pt x="733988" y="6551"/>
                </a:lnTo>
                <a:lnTo>
                  <a:pt x="722689" y="1637"/>
                </a:lnTo>
                <a:lnTo>
                  <a:pt x="707783" y="0"/>
                </a:lnTo>
                <a:close/>
              </a:path>
              <a:path w="747395" h="166369">
                <a:moveTo>
                  <a:pt x="745990" y="30010"/>
                </a:moveTo>
                <a:lnTo>
                  <a:pt x="703681" y="30010"/>
                </a:lnTo>
                <a:lnTo>
                  <a:pt x="707326" y="31661"/>
                </a:lnTo>
                <a:lnTo>
                  <a:pt x="711822" y="38265"/>
                </a:lnTo>
                <a:lnTo>
                  <a:pt x="712711" y="43535"/>
                </a:lnTo>
                <a:lnTo>
                  <a:pt x="722235" y="49820"/>
                </a:lnTo>
                <a:lnTo>
                  <a:pt x="734426" y="47178"/>
                </a:lnTo>
                <a:lnTo>
                  <a:pt x="746832" y="41229"/>
                </a:lnTo>
                <a:lnTo>
                  <a:pt x="745990" y="30010"/>
                </a:lnTo>
                <a:close/>
              </a:path>
              <a:path w="747395" h="166369">
                <a:moveTo>
                  <a:pt x="540308" y="108998"/>
                </a:moveTo>
                <a:lnTo>
                  <a:pt x="528544" y="112793"/>
                </a:lnTo>
                <a:lnTo>
                  <a:pt x="516453" y="121474"/>
                </a:lnTo>
                <a:lnTo>
                  <a:pt x="517575" y="133137"/>
                </a:lnTo>
                <a:lnTo>
                  <a:pt x="551207" y="165371"/>
                </a:lnTo>
                <a:lnTo>
                  <a:pt x="570480" y="165920"/>
                </a:lnTo>
                <a:lnTo>
                  <a:pt x="582105" y="162666"/>
                </a:lnTo>
                <a:lnTo>
                  <a:pt x="595528" y="155937"/>
                </a:lnTo>
                <a:lnTo>
                  <a:pt x="604099" y="147731"/>
                </a:lnTo>
                <a:lnTo>
                  <a:pt x="613154" y="135303"/>
                </a:lnTo>
                <a:lnTo>
                  <a:pt x="613286" y="135013"/>
                </a:lnTo>
                <a:lnTo>
                  <a:pt x="559981" y="135013"/>
                </a:lnTo>
                <a:lnTo>
                  <a:pt x="555332" y="131762"/>
                </a:lnTo>
                <a:lnTo>
                  <a:pt x="551370" y="121196"/>
                </a:lnTo>
                <a:lnTo>
                  <a:pt x="550964" y="115341"/>
                </a:lnTo>
                <a:lnTo>
                  <a:pt x="540308" y="108998"/>
                </a:lnTo>
                <a:close/>
              </a:path>
              <a:path w="747395" h="166369">
                <a:moveTo>
                  <a:pt x="591159" y="0"/>
                </a:moveTo>
                <a:lnTo>
                  <a:pt x="550262" y="14761"/>
                </a:lnTo>
                <a:lnTo>
                  <a:pt x="532950" y="49365"/>
                </a:lnTo>
                <a:lnTo>
                  <a:pt x="532563" y="60666"/>
                </a:lnTo>
                <a:lnTo>
                  <a:pt x="535648" y="72104"/>
                </a:lnTo>
                <a:lnTo>
                  <a:pt x="543244" y="84909"/>
                </a:lnTo>
                <a:lnTo>
                  <a:pt x="553511" y="91993"/>
                </a:lnTo>
                <a:lnTo>
                  <a:pt x="567423" y="97853"/>
                </a:lnTo>
                <a:lnTo>
                  <a:pt x="576427" y="100787"/>
                </a:lnTo>
                <a:lnTo>
                  <a:pt x="581939" y="103898"/>
                </a:lnTo>
                <a:lnTo>
                  <a:pt x="585952" y="110502"/>
                </a:lnTo>
                <a:lnTo>
                  <a:pt x="586574" y="114236"/>
                </a:lnTo>
                <a:lnTo>
                  <a:pt x="584974" y="122808"/>
                </a:lnTo>
                <a:lnTo>
                  <a:pt x="582879" y="126682"/>
                </a:lnTo>
                <a:lnTo>
                  <a:pt x="576122" y="133349"/>
                </a:lnTo>
                <a:lnTo>
                  <a:pt x="571893" y="135013"/>
                </a:lnTo>
                <a:lnTo>
                  <a:pt x="613286" y="135013"/>
                </a:lnTo>
                <a:lnTo>
                  <a:pt x="618402" y="123770"/>
                </a:lnTo>
                <a:lnTo>
                  <a:pt x="621757" y="111339"/>
                </a:lnTo>
                <a:lnTo>
                  <a:pt x="622864" y="98680"/>
                </a:lnTo>
                <a:lnTo>
                  <a:pt x="621186" y="86230"/>
                </a:lnTo>
                <a:lnTo>
                  <a:pt x="579323" y="55524"/>
                </a:lnTo>
                <a:lnTo>
                  <a:pt x="573366" y="53695"/>
                </a:lnTo>
                <a:lnTo>
                  <a:pt x="569747" y="51714"/>
                </a:lnTo>
                <a:lnTo>
                  <a:pt x="568464" y="49580"/>
                </a:lnTo>
                <a:lnTo>
                  <a:pt x="567105" y="47536"/>
                </a:lnTo>
                <a:lnTo>
                  <a:pt x="566673" y="45224"/>
                </a:lnTo>
                <a:lnTo>
                  <a:pt x="567804" y="39141"/>
                </a:lnTo>
                <a:lnTo>
                  <a:pt x="569404" y="36156"/>
                </a:lnTo>
                <a:lnTo>
                  <a:pt x="574522" y="31241"/>
                </a:lnTo>
                <a:lnTo>
                  <a:pt x="577875" y="30010"/>
                </a:lnTo>
                <a:lnTo>
                  <a:pt x="629363" y="30010"/>
                </a:lnTo>
                <a:lnTo>
                  <a:pt x="629266" y="28714"/>
                </a:lnTo>
                <a:lnTo>
                  <a:pt x="625241" y="17389"/>
                </a:lnTo>
                <a:lnTo>
                  <a:pt x="617366" y="6556"/>
                </a:lnTo>
                <a:lnTo>
                  <a:pt x="606069" y="1638"/>
                </a:lnTo>
                <a:lnTo>
                  <a:pt x="591159" y="0"/>
                </a:lnTo>
                <a:close/>
              </a:path>
              <a:path w="747395" h="166369">
                <a:moveTo>
                  <a:pt x="629363" y="30010"/>
                </a:moveTo>
                <a:lnTo>
                  <a:pt x="587057" y="30010"/>
                </a:lnTo>
                <a:lnTo>
                  <a:pt x="590702" y="31661"/>
                </a:lnTo>
                <a:lnTo>
                  <a:pt x="595198" y="38265"/>
                </a:lnTo>
                <a:lnTo>
                  <a:pt x="596087" y="43535"/>
                </a:lnTo>
                <a:lnTo>
                  <a:pt x="605605" y="49821"/>
                </a:lnTo>
                <a:lnTo>
                  <a:pt x="617797" y="47179"/>
                </a:lnTo>
                <a:lnTo>
                  <a:pt x="630200" y="41229"/>
                </a:lnTo>
                <a:lnTo>
                  <a:pt x="629363" y="30010"/>
                </a:lnTo>
                <a:close/>
              </a:path>
              <a:path w="747395" h="166369">
                <a:moveTo>
                  <a:pt x="329031" y="30670"/>
                </a:moveTo>
                <a:lnTo>
                  <a:pt x="288823" y="30670"/>
                </a:lnTo>
                <a:lnTo>
                  <a:pt x="291769" y="32410"/>
                </a:lnTo>
                <a:lnTo>
                  <a:pt x="295668" y="39382"/>
                </a:lnTo>
                <a:lnTo>
                  <a:pt x="272814" y="79384"/>
                </a:lnTo>
                <a:lnTo>
                  <a:pt x="258402" y="92289"/>
                </a:lnTo>
                <a:lnTo>
                  <a:pt x="248425" y="101809"/>
                </a:lnTo>
                <a:lnTo>
                  <a:pt x="219337" y="140254"/>
                </a:lnTo>
                <a:lnTo>
                  <a:pt x="210311" y="163931"/>
                </a:lnTo>
                <a:lnTo>
                  <a:pt x="308669" y="152402"/>
                </a:lnTo>
                <a:lnTo>
                  <a:pt x="313321" y="127431"/>
                </a:lnTo>
                <a:lnTo>
                  <a:pt x="263245" y="127431"/>
                </a:lnTo>
                <a:lnTo>
                  <a:pt x="266941" y="123405"/>
                </a:lnTo>
                <a:lnTo>
                  <a:pt x="270188" y="120061"/>
                </a:lnTo>
                <a:lnTo>
                  <a:pt x="273637" y="116814"/>
                </a:lnTo>
                <a:lnTo>
                  <a:pt x="280403" y="110939"/>
                </a:lnTo>
                <a:lnTo>
                  <a:pt x="294262" y="99281"/>
                </a:lnTo>
                <a:lnTo>
                  <a:pt x="303406" y="90438"/>
                </a:lnTo>
                <a:lnTo>
                  <a:pt x="327520" y="46951"/>
                </a:lnTo>
                <a:lnTo>
                  <a:pt x="329234" y="37706"/>
                </a:lnTo>
                <a:lnTo>
                  <a:pt x="329031" y="30670"/>
                </a:lnTo>
                <a:close/>
              </a:path>
              <a:path w="747395" h="166369">
                <a:moveTo>
                  <a:pt x="289737" y="0"/>
                </a:moveTo>
                <a:lnTo>
                  <a:pt x="252229" y="14538"/>
                </a:lnTo>
                <a:lnTo>
                  <a:pt x="239619" y="37706"/>
                </a:lnTo>
                <a:lnTo>
                  <a:pt x="239635" y="43573"/>
                </a:lnTo>
                <a:lnTo>
                  <a:pt x="239831" y="52175"/>
                </a:lnTo>
                <a:lnTo>
                  <a:pt x="265061" y="55079"/>
                </a:lnTo>
                <a:lnTo>
                  <a:pt x="267652" y="45999"/>
                </a:lnTo>
                <a:lnTo>
                  <a:pt x="270573" y="39649"/>
                </a:lnTo>
                <a:lnTo>
                  <a:pt x="277113" y="32473"/>
                </a:lnTo>
                <a:lnTo>
                  <a:pt x="280796" y="30670"/>
                </a:lnTo>
                <a:lnTo>
                  <a:pt x="329031" y="30670"/>
                </a:lnTo>
                <a:lnTo>
                  <a:pt x="328993" y="29375"/>
                </a:lnTo>
                <a:lnTo>
                  <a:pt x="324573" y="14490"/>
                </a:lnTo>
                <a:lnTo>
                  <a:pt x="320662" y="8978"/>
                </a:lnTo>
                <a:lnTo>
                  <a:pt x="314740" y="5182"/>
                </a:lnTo>
                <a:lnTo>
                  <a:pt x="304288" y="1294"/>
                </a:lnTo>
                <a:lnTo>
                  <a:pt x="289737" y="0"/>
                </a:lnTo>
                <a:close/>
              </a:path>
              <a:path w="747395" h="166369">
                <a:moveTo>
                  <a:pt x="196820" y="62077"/>
                </a:moveTo>
                <a:lnTo>
                  <a:pt x="159130" y="62077"/>
                </a:lnTo>
                <a:lnTo>
                  <a:pt x="164014" y="64047"/>
                </a:lnTo>
                <a:lnTo>
                  <a:pt x="145414" y="163931"/>
                </a:lnTo>
                <a:lnTo>
                  <a:pt x="178152" y="162308"/>
                </a:lnTo>
                <a:lnTo>
                  <a:pt x="196820" y="62077"/>
                </a:lnTo>
                <a:close/>
              </a:path>
              <a:path w="747395" h="166369">
                <a:moveTo>
                  <a:pt x="208381" y="0"/>
                </a:moveTo>
                <a:lnTo>
                  <a:pt x="181851" y="0"/>
                </a:lnTo>
                <a:lnTo>
                  <a:pt x="177216" y="7999"/>
                </a:lnTo>
                <a:lnTo>
                  <a:pt x="169862" y="17937"/>
                </a:lnTo>
                <a:lnTo>
                  <a:pt x="160481" y="27711"/>
                </a:lnTo>
                <a:lnTo>
                  <a:pt x="152777" y="34174"/>
                </a:lnTo>
                <a:lnTo>
                  <a:pt x="143403" y="42637"/>
                </a:lnTo>
                <a:lnTo>
                  <a:pt x="132014" y="54962"/>
                </a:lnTo>
                <a:lnTo>
                  <a:pt x="127368" y="79933"/>
                </a:lnTo>
                <a:lnTo>
                  <a:pt x="135356" y="76784"/>
                </a:lnTo>
                <a:lnTo>
                  <a:pt x="142125" y="73482"/>
                </a:lnTo>
                <a:lnTo>
                  <a:pt x="153212" y="66586"/>
                </a:lnTo>
                <a:lnTo>
                  <a:pt x="159130" y="62077"/>
                </a:lnTo>
                <a:lnTo>
                  <a:pt x="196820" y="62077"/>
                </a:lnTo>
                <a:lnTo>
                  <a:pt x="208381" y="0"/>
                </a:lnTo>
                <a:close/>
              </a:path>
            </a:pathLst>
          </a:custGeom>
          <a:solidFill>
            <a:srgbClr val="000099"/>
          </a:solidFill>
        </p:spPr>
        <p:txBody>
          <a:bodyPr wrap="square" lIns="0" tIns="0" rIns="0" bIns="0" rtlCol="0"/>
          <a:lstStyle/>
          <a:p>
            <a:endParaRPr dirty="0"/>
          </a:p>
        </p:txBody>
      </p:sp>
      <p:sp>
        <p:nvSpPr>
          <p:cNvPr id="21" name="bk object 21"/>
          <p:cNvSpPr/>
          <p:nvPr/>
        </p:nvSpPr>
        <p:spPr>
          <a:xfrm>
            <a:off x="190500" y="190500"/>
            <a:ext cx="601662" cy="609599"/>
          </a:xfrm>
          <a:prstGeom prst="rect">
            <a:avLst/>
          </a:prstGeom>
          <a:blipFill>
            <a:blip r:embed="rId10" cstate="print"/>
            <a:stretch>
              <a:fillRect/>
            </a:stretch>
          </a:blipFill>
        </p:spPr>
        <p:txBody>
          <a:bodyPr wrap="square" lIns="0" tIns="0" rIns="0" bIns="0" rtlCol="0"/>
          <a:lstStyle/>
          <a:p>
            <a:endParaRPr dirty="0"/>
          </a:p>
        </p:txBody>
      </p:sp>
      <p:sp>
        <p:nvSpPr>
          <p:cNvPr id="22" name="bk object 22"/>
          <p:cNvSpPr/>
          <p:nvPr/>
        </p:nvSpPr>
        <p:spPr>
          <a:xfrm>
            <a:off x="8362950" y="127000"/>
            <a:ext cx="730249" cy="736599"/>
          </a:xfrm>
          <a:prstGeom prst="rect">
            <a:avLst/>
          </a:prstGeom>
          <a:blipFill>
            <a:blip r:embed="rId11" cstate="print"/>
            <a:stretch>
              <a:fillRect/>
            </a:stretch>
          </a:blipFill>
        </p:spPr>
        <p:txBody>
          <a:bodyPr wrap="square" lIns="0" tIns="0" rIns="0" bIns="0" rtlCol="0"/>
          <a:lstStyle/>
          <a:p>
            <a:endParaRPr dirty="0"/>
          </a:p>
        </p:txBody>
      </p:sp>
      <p:sp>
        <p:nvSpPr>
          <p:cNvPr id="2" name="Holder 2"/>
          <p:cNvSpPr>
            <a:spLocks noGrp="1"/>
          </p:cNvSpPr>
          <p:nvPr>
            <p:ph type="title"/>
          </p:nvPr>
        </p:nvSpPr>
        <p:spPr>
          <a:xfrm>
            <a:off x="1408493" y="371121"/>
            <a:ext cx="6327013" cy="432434"/>
          </a:xfrm>
          <a:prstGeom prst="rect">
            <a:avLst/>
          </a:prstGeom>
        </p:spPr>
        <p:txBody>
          <a:bodyPr wrap="square" lIns="0" tIns="0" rIns="0" bIns="0">
            <a:spAutoFit/>
          </a:bodyPr>
          <a:lstStyle>
            <a:lvl1pPr>
              <a:defRPr sz="3200" b="1" i="0">
                <a:solidFill>
                  <a:schemeClr val="tx1"/>
                </a:solidFill>
                <a:latin typeface="Times New Roman"/>
                <a:cs typeface="Times New Roman"/>
              </a:defRPr>
            </a:lvl1pPr>
          </a:lstStyle>
          <a:p>
            <a:endParaRPr/>
          </a:p>
        </p:txBody>
      </p:sp>
      <p:sp>
        <p:nvSpPr>
          <p:cNvPr id="3" name="Holder 3"/>
          <p:cNvSpPr>
            <a:spLocks noGrp="1"/>
          </p:cNvSpPr>
          <p:nvPr>
            <p:ph type="body" idx="1"/>
          </p:nvPr>
        </p:nvSpPr>
        <p:spPr>
          <a:xfrm>
            <a:off x="457200" y="1577340"/>
            <a:ext cx="8229599"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10/18/2023</a:t>
            </a:fld>
            <a:endParaRPr lang="en-US" dirty="0"/>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83514" y="240268"/>
            <a:ext cx="5631686" cy="430887"/>
          </a:xfrm>
          <a:prstGeom prst="rect">
            <a:avLst/>
          </a:prstGeom>
        </p:spPr>
        <p:txBody>
          <a:bodyPr vert="horz" wrap="square" lIns="0" tIns="0" rIns="0" bIns="0" rtlCol="0">
            <a:spAutoFit/>
          </a:bodyPr>
          <a:lstStyle/>
          <a:p>
            <a:pPr marL="12700" algn="ctr">
              <a:lnSpc>
                <a:spcPct val="100000"/>
              </a:lnSpc>
            </a:pPr>
            <a:r>
              <a:rPr sz="2800" b="1" dirty="0">
                <a:solidFill>
                  <a:srgbClr val="191966"/>
                </a:solidFill>
                <a:latin typeface="Times New Roman"/>
                <a:cs typeface="Times New Roman"/>
              </a:rPr>
              <a:t>412th</a:t>
            </a:r>
            <a:r>
              <a:rPr sz="2800" b="1" spc="-5" dirty="0">
                <a:solidFill>
                  <a:srgbClr val="191966"/>
                </a:solidFill>
                <a:latin typeface="Times New Roman"/>
                <a:cs typeface="Times New Roman"/>
              </a:rPr>
              <a:t> </a:t>
            </a:r>
            <a:r>
              <a:rPr sz="2800" b="1" dirty="0">
                <a:solidFill>
                  <a:srgbClr val="191966"/>
                </a:solidFill>
                <a:latin typeface="Times New Roman"/>
                <a:cs typeface="Times New Roman"/>
              </a:rPr>
              <a:t>O</a:t>
            </a:r>
            <a:r>
              <a:rPr sz="2800" b="1" spc="-5" dirty="0">
                <a:solidFill>
                  <a:srgbClr val="191966"/>
                </a:solidFill>
                <a:latin typeface="Times New Roman"/>
                <a:cs typeface="Times New Roman"/>
              </a:rPr>
              <a:t>p</a:t>
            </a:r>
            <a:r>
              <a:rPr sz="2800" b="1" dirty="0">
                <a:solidFill>
                  <a:srgbClr val="191966"/>
                </a:solidFill>
                <a:latin typeface="Times New Roman"/>
                <a:cs typeface="Times New Roman"/>
              </a:rPr>
              <a:t>eratio</a:t>
            </a:r>
            <a:r>
              <a:rPr sz="2800" b="1" spc="-5" dirty="0">
                <a:solidFill>
                  <a:srgbClr val="191966"/>
                </a:solidFill>
                <a:latin typeface="Times New Roman"/>
                <a:cs typeface="Times New Roman"/>
              </a:rPr>
              <a:t>n</a:t>
            </a:r>
            <a:r>
              <a:rPr sz="2800" b="1" dirty="0">
                <a:solidFill>
                  <a:srgbClr val="191966"/>
                </a:solidFill>
                <a:latin typeface="Times New Roman"/>
                <a:cs typeface="Times New Roman"/>
              </a:rPr>
              <a:t>s</a:t>
            </a:r>
            <a:r>
              <a:rPr sz="2800" b="1" spc="-25" dirty="0">
                <a:solidFill>
                  <a:srgbClr val="191966"/>
                </a:solidFill>
                <a:latin typeface="Times New Roman"/>
                <a:cs typeface="Times New Roman"/>
              </a:rPr>
              <a:t> </a:t>
            </a:r>
            <a:r>
              <a:rPr sz="2800" b="1" spc="-5" dirty="0">
                <a:solidFill>
                  <a:srgbClr val="191966"/>
                </a:solidFill>
                <a:latin typeface="Times New Roman"/>
                <a:cs typeface="Times New Roman"/>
              </a:rPr>
              <a:t>Supp</a:t>
            </a:r>
            <a:r>
              <a:rPr sz="2800" b="1" dirty="0">
                <a:solidFill>
                  <a:srgbClr val="191966"/>
                </a:solidFill>
                <a:latin typeface="Times New Roman"/>
                <a:cs typeface="Times New Roman"/>
              </a:rPr>
              <a:t>ort</a:t>
            </a:r>
            <a:r>
              <a:rPr sz="2800" b="1" spc="15" dirty="0">
                <a:solidFill>
                  <a:srgbClr val="191966"/>
                </a:solidFill>
                <a:latin typeface="Times New Roman"/>
                <a:cs typeface="Times New Roman"/>
              </a:rPr>
              <a:t> </a:t>
            </a:r>
            <a:r>
              <a:rPr sz="2800" b="1" spc="-5" dirty="0">
                <a:solidFill>
                  <a:srgbClr val="191966"/>
                </a:solidFill>
                <a:latin typeface="Times New Roman"/>
                <a:cs typeface="Times New Roman"/>
              </a:rPr>
              <a:t>Squ</a:t>
            </a:r>
            <a:r>
              <a:rPr sz="2800" b="1" dirty="0">
                <a:solidFill>
                  <a:srgbClr val="191966"/>
                </a:solidFill>
                <a:latin typeface="Times New Roman"/>
                <a:cs typeface="Times New Roman"/>
              </a:rPr>
              <a:t>a</a:t>
            </a:r>
            <a:r>
              <a:rPr sz="2800" b="1" spc="-5" dirty="0">
                <a:solidFill>
                  <a:srgbClr val="191966"/>
                </a:solidFill>
                <a:latin typeface="Times New Roman"/>
                <a:cs typeface="Times New Roman"/>
              </a:rPr>
              <a:t>d</a:t>
            </a:r>
            <a:r>
              <a:rPr sz="2800" b="1" spc="-50" dirty="0">
                <a:solidFill>
                  <a:srgbClr val="191966"/>
                </a:solidFill>
                <a:latin typeface="Times New Roman"/>
                <a:cs typeface="Times New Roman"/>
              </a:rPr>
              <a:t>r</a:t>
            </a:r>
            <a:r>
              <a:rPr sz="2800" b="1" dirty="0">
                <a:solidFill>
                  <a:srgbClr val="191966"/>
                </a:solidFill>
                <a:latin typeface="Times New Roman"/>
                <a:cs typeface="Times New Roman"/>
              </a:rPr>
              <a:t>on</a:t>
            </a:r>
            <a:endParaRPr sz="2800" dirty="0">
              <a:latin typeface="Times New Roman"/>
              <a:cs typeface="Times New Roman"/>
            </a:endParaRPr>
          </a:p>
        </p:txBody>
      </p:sp>
      <p:sp>
        <p:nvSpPr>
          <p:cNvPr id="3" name="object 3"/>
          <p:cNvSpPr txBox="1"/>
          <p:nvPr/>
        </p:nvSpPr>
        <p:spPr>
          <a:xfrm>
            <a:off x="609600" y="1371600"/>
            <a:ext cx="7924800" cy="553998"/>
          </a:xfrm>
          <a:prstGeom prst="rect">
            <a:avLst/>
          </a:prstGeom>
        </p:spPr>
        <p:txBody>
          <a:bodyPr vert="horz" wrap="square" lIns="0" tIns="0" rIns="0" bIns="0" rtlCol="0">
            <a:spAutoFit/>
          </a:bodyPr>
          <a:lstStyle/>
          <a:p>
            <a:pPr marL="12700" marR="5080" indent="208279" algn="ctr">
              <a:lnSpc>
                <a:spcPct val="100000"/>
              </a:lnSpc>
            </a:pPr>
            <a:r>
              <a:rPr lang="en-US" sz="3600" b="1" spc="-5" dirty="0" err="1">
                <a:solidFill>
                  <a:srgbClr val="191966"/>
                </a:solidFill>
                <a:latin typeface="Arial"/>
                <a:cs typeface="Arial"/>
              </a:rPr>
              <a:t>AeroClub</a:t>
            </a:r>
            <a:r>
              <a:rPr lang="en-US" sz="3600" b="1" spc="-5" dirty="0">
                <a:solidFill>
                  <a:srgbClr val="191966"/>
                </a:solidFill>
                <a:latin typeface="Arial"/>
                <a:cs typeface="Arial"/>
              </a:rPr>
              <a:t> at Main Base</a:t>
            </a:r>
            <a:endParaRPr lang="en-US" sz="3200" b="1" spc="-10" dirty="0">
              <a:solidFill>
                <a:srgbClr val="191966"/>
              </a:solidFill>
              <a:latin typeface="Arial"/>
              <a:cs typeface="Arial"/>
            </a:endParaRPr>
          </a:p>
        </p:txBody>
      </p:sp>
      <p:pic>
        <p:nvPicPr>
          <p:cNvPr id="7" name="Picture 6" descr="A picture containing plane, sky, outdoor, sitting&#10;&#10;Description automatically generated">
            <a:extLst>
              <a:ext uri="{FF2B5EF4-FFF2-40B4-BE49-F238E27FC236}">
                <a16:creationId xmlns:a16="http://schemas.microsoft.com/office/drawing/2014/main" id="{99B77B26-DF60-CAB6-BC17-83E2FC5EF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98" y="2438400"/>
            <a:ext cx="9024804" cy="3395337"/>
          </a:xfrm>
          <a:prstGeom prst="rect">
            <a:avLst/>
          </a:prstGeom>
        </p:spPr>
      </p:pic>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1" y="371121"/>
            <a:ext cx="6897306" cy="492443"/>
          </a:xfrm>
          <a:prstGeom prst="rect">
            <a:avLst/>
          </a:prstGeom>
        </p:spPr>
        <p:txBody>
          <a:bodyPr vert="horz" wrap="square" lIns="0" tIns="0" rIns="0" bIns="0" rtlCol="0">
            <a:spAutoFit/>
          </a:bodyPr>
          <a:lstStyle/>
          <a:p>
            <a:pPr marL="1304925">
              <a:lnSpc>
                <a:spcPct val="100000"/>
              </a:lnSpc>
            </a:pPr>
            <a:r>
              <a:rPr lang="en-US" dirty="0"/>
              <a:t>RWY 05 Buckhorn Arrival</a:t>
            </a:r>
            <a:endParaRPr dirty="0"/>
          </a:p>
        </p:txBody>
      </p:sp>
      <p:sp>
        <p:nvSpPr>
          <p:cNvPr id="3" name="Rectangle 2"/>
          <p:cNvSpPr/>
          <p:nvPr/>
        </p:nvSpPr>
        <p:spPr>
          <a:xfrm>
            <a:off x="152400" y="936513"/>
            <a:ext cx="8839200" cy="846386"/>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From Buckhorn remain at or below 3300’ MSL and 1 mile south of the extended centerline for runway 5R. From Buckhorn, report approaching Lancaster </a:t>
            </a:r>
            <a:r>
              <a:rPr lang="en-US" sz="1600" dirty="0" err="1"/>
              <a:t>blvd</a:t>
            </a:r>
            <a:r>
              <a:rPr lang="en-US" sz="1600" dirty="0"/>
              <a:t> for landing clearance.</a:t>
            </a:r>
            <a:endParaRPr lang="en-US" sz="17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tellite image of a planet&#10;&#10;Description automatically generated with low confidence">
            <a:extLst>
              <a:ext uri="{FF2B5EF4-FFF2-40B4-BE49-F238E27FC236}">
                <a16:creationId xmlns:a16="http://schemas.microsoft.com/office/drawing/2014/main" id="{4713F5B8-80C1-EBFD-44A2-7A9709E01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16" t="14883" r="15910" b="12110"/>
          <a:stretch/>
        </p:blipFill>
        <p:spPr>
          <a:xfrm>
            <a:off x="244645" y="2096298"/>
            <a:ext cx="8654710" cy="4616201"/>
          </a:xfrm>
          <a:prstGeom prst="rect">
            <a:avLst/>
          </a:prstGeom>
        </p:spPr>
      </p:pic>
      <p:sp>
        <p:nvSpPr>
          <p:cNvPr id="6" name="TextBox 5">
            <a:extLst>
              <a:ext uri="{FF2B5EF4-FFF2-40B4-BE49-F238E27FC236}">
                <a16:creationId xmlns:a16="http://schemas.microsoft.com/office/drawing/2014/main" id="{686061E1-BBD6-43EB-DBEA-A8FA497C1168}"/>
              </a:ext>
            </a:extLst>
          </p:cNvPr>
          <p:cNvSpPr txBox="1"/>
          <p:nvPr/>
        </p:nvSpPr>
        <p:spPr>
          <a:xfrm rot="19767019">
            <a:off x="4032516" y="5585424"/>
            <a:ext cx="3286171" cy="369332"/>
          </a:xfrm>
          <a:prstGeom prst="rect">
            <a:avLst/>
          </a:prstGeom>
          <a:noFill/>
        </p:spPr>
        <p:txBody>
          <a:bodyPr wrap="square" rtlCol="0">
            <a:spAutoFit/>
          </a:bodyPr>
          <a:lstStyle/>
          <a:p>
            <a:r>
              <a:rPr lang="en-US" dirty="0"/>
              <a:t>1 Mile South of Final 3300’ MSL</a:t>
            </a:r>
          </a:p>
        </p:txBody>
      </p:sp>
      <p:cxnSp>
        <p:nvCxnSpPr>
          <p:cNvPr id="11" name="Straight Arrow Connector 10">
            <a:extLst>
              <a:ext uri="{FF2B5EF4-FFF2-40B4-BE49-F238E27FC236}">
                <a16:creationId xmlns:a16="http://schemas.microsoft.com/office/drawing/2014/main" id="{99F968DB-33FC-CC7D-07EB-E79F6B3325BD}"/>
              </a:ext>
            </a:extLst>
          </p:cNvPr>
          <p:cNvCxnSpPr>
            <a:cxnSpLocks/>
          </p:cNvCxnSpPr>
          <p:nvPr/>
        </p:nvCxnSpPr>
        <p:spPr>
          <a:xfrm flipV="1">
            <a:off x="3581400" y="6096000"/>
            <a:ext cx="1219200" cy="6164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8D67A37A-AFA4-57AC-83E9-C8B017431928}"/>
              </a:ext>
            </a:extLst>
          </p:cNvPr>
          <p:cNvCxnSpPr>
            <a:cxnSpLocks/>
          </p:cNvCxnSpPr>
          <p:nvPr/>
        </p:nvCxnSpPr>
        <p:spPr>
          <a:xfrm flipV="1">
            <a:off x="4800600" y="4288172"/>
            <a:ext cx="1981200" cy="127442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BB31B31A-AF12-A883-09A2-4A08C80615BC}"/>
              </a:ext>
            </a:extLst>
          </p:cNvPr>
          <p:cNvCxnSpPr>
            <a:cxnSpLocks/>
          </p:cNvCxnSpPr>
          <p:nvPr/>
        </p:nvCxnSpPr>
        <p:spPr>
          <a:xfrm flipV="1">
            <a:off x="4876800" y="3807658"/>
            <a:ext cx="1703205" cy="107597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a:extLst>
              <a:ext uri="{FF2B5EF4-FFF2-40B4-BE49-F238E27FC236}">
                <a16:creationId xmlns:a16="http://schemas.microsoft.com/office/drawing/2014/main" id="{0A30BEC1-6D14-3D5C-21B3-C270F46E78A7}"/>
              </a:ext>
            </a:extLst>
          </p:cNvPr>
          <p:cNvCxnSpPr>
            <a:cxnSpLocks/>
          </p:cNvCxnSpPr>
          <p:nvPr/>
        </p:nvCxnSpPr>
        <p:spPr>
          <a:xfrm flipV="1">
            <a:off x="4800600" y="4800600"/>
            <a:ext cx="76200" cy="12954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96349561"/>
      </p:ext>
    </p:extLst>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D7828ADE-0235-3EAC-13A6-BD66F9434B13}"/>
              </a:ext>
            </a:extLst>
          </p:cNvPr>
          <p:cNvPicPr>
            <a:picLocks noChangeAspect="1"/>
          </p:cNvPicPr>
          <p:nvPr/>
        </p:nvPicPr>
        <p:blipFill rotWithShape="1">
          <a:blip r:embed="rId3">
            <a:extLst>
              <a:ext uri="{28A0092B-C50C-407E-A947-70E740481C1C}">
                <a14:useLocalDpi xmlns:a14="http://schemas.microsoft.com/office/drawing/2010/main" val="0"/>
              </a:ext>
            </a:extLst>
          </a:blip>
          <a:srcRect t="9478" b="7490"/>
          <a:stretch/>
        </p:blipFill>
        <p:spPr>
          <a:xfrm>
            <a:off x="533400" y="2075024"/>
            <a:ext cx="8077200" cy="4689255"/>
          </a:xfrm>
          <a:prstGeom prst="rect">
            <a:avLst/>
          </a:prstGeom>
        </p:spPr>
      </p:pic>
      <p:sp>
        <p:nvSpPr>
          <p:cNvPr id="2" name="object 2"/>
          <p:cNvSpPr txBox="1">
            <a:spLocks noGrp="1"/>
          </p:cNvSpPr>
          <p:nvPr>
            <p:ph type="title"/>
          </p:nvPr>
        </p:nvSpPr>
        <p:spPr>
          <a:xfrm>
            <a:off x="304800" y="371121"/>
            <a:ext cx="7430707" cy="492443"/>
          </a:xfrm>
          <a:prstGeom prst="rect">
            <a:avLst/>
          </a:prstGeom>
        </p:spPr>
        <p:txBody>
          <a:bodyPr vert="horz" wrap="square" lIns="0" tIns="0" rIns="0" bIns="0" rtlCol="0">
            <a:spAutoFit/>
          </a:bodyPr>
          <a:lstStyle/>
          <a:p>
            <a:pPr marL="1304925">
              <a:lnSpc>
                <a:spcPct val="100000"/>
              </a:lnSpc>
            </a:pPr>
            <a:r>
              <a:rPr lang="en-US" dirty="0"/>
              <a:t>Buckhorn Arrival Holding Area</a:t>
            </a:r>
            <a:endParaRPr dirty="0"/>
          </a:p>
        </p:txBody>
      </p:sp>
      <p:sp>
        <p:nvSpPr>
          <p:cNvPr id="3" name="Rectangle 2"/>
          <p:cNvSpPr/>
          <p:nvPr/>
        </p:nvSpPr>
        <p:spPr>
          <a:xfrm>
            <a:off x="152400" y="936513"/>
            <a:ext cx="8839200" cy="600164"/>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If instructed to hold over “Buckhorn”, aircraft should make left turns  </a:t>
            </a:r>
          </a:p>
        </p:txBody>
      </p:sp>
      <p:cxnSp>
        <p:nvCxnSpPr>
          <p:cNvPr id="11" name="Straight Arrow Connector 10">
            <a:extLst>
              <a:ext uri="{FF2B5EF4-FFF2-40B4-BE49-F238E27FC236}">
                <a16:creationId xmlns:a16="http://schemas.microsoft.com/office/drawing/2014/main" id="{99F968DB-33FC-CC7D-07EB-E79F6B3325BD}"/>
              </a:ext>
            </a:extLst>
          </p:cNvPr>
          <p:cNvCxnSpPr>
            <a:cxnSpLocks/>
          </p:cNvCxnSpPr>
          <p:nvPr/>
        </p:nvCxnSpPr>
        <p:spPr>
          <a:xfrm flipV="1">
            <a:off x="3200400" y="4709301"/>
            <a:ext cx="3587750" cy="205497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8D67A37A-AFA4-57AC-83E9-C8B017431928}"/>
              </a:ext>
            </a:extLst>
          </p:cNvPr>
          <p:cNvCxnSpPr>
            <a:cxnSpLocks/>
          </p:cNvCxnSpPr>
          <p:nvPr/>
        </p:nvCxnSpPr>
        <p:spPr>
          <a:xfrm flipV="1">
            <a:off x="6788150" y="2824875"/>
            <a:ext cx="868651" cy="52792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BB31B31A-AF12-A883-09A2-4A08C80615BC}"/>
              </a:ext>
            </a:extLst>
          </p:cNvPr>
          <p:cNvCxnSpPr>
            <a:cxnSpLocks/>
          </p:cNvCxnSpPr>
          <p:nvPr/>
        </p:nvCxnSpPr>
        <p:spPr>
          <a:xfrm flipV="1">
            <a:off x="6781800" y="2475228"/>
            <a:ext cx="676073" cy="42037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1" name="Straight Arrow Connector 30">
            <a:extLst>
              <a:ext uri="{FF2B5EF4-FFF2-40B4-BE49-F238E27FC236}">
                <a16:creationId xmlns:a16="http://schemas.microsoft.com/office/drawing/2014/main" id="{0A30BEC1-6D14-3D5C-21B3-C270F46E78A7}"/>
              </a:ext>
            </a:extLst>
          </p:cNvPr>
          <p:cNvCxnSpPr>
            <a:cxnSpLocks/>
          </p:cNvCxnSpPr>
          <p:nvPr/>
        </p:nvCxnSpPr>
        <p:spPr>
          <a:xfrm flipV="1">
            <a:off x="6781800" y="2857500"/>
            <a:ext cx="6350" cy="185180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20" name="Oval 19">
            <a:extLst>
              <a:ext uri="{FF2B5EF4-FFF2-40B4-BE49-F238E27FC236}">
                <a16:creationId xmlns:a16="http://schemas.microsoft.com/office/drawing/2014/main" id="{C6E7674F-A595-471D-105E-FB58EB181CDB}"/>
              </a:ext>
            </a:extLst>
          </p:cNvPr>
          <p:cNvSpPr/>
          <p:nvPr/>
        </p:nvSpPr>
        <p:spPr>
          <a:xfrm>
            <a:off x="2262054" y="5861028"/>
            <a:ext cx="938346" cy="903251"/>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7882329"/>
      </p:ext>
    </p:extLst>
  </p:cSld>
  <p:clrMapOvr>
    <a:masterClrMapping/>
  </p:clrMapOvr>
  <p:transition>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1" y="371121"/>
            <a:ext cx="6897306" cy="492443"/>
          </a:xfrm>
          <a:prstGeom prst="rect">
            <a:avLst/>
          </a:prstGeom>
        </p:spPr>
        <p:txBody>
          <a:bodyPr vert="horz" wrap="square" lIns="0" tIns="0" rIns="0" bIns="0" rtlCol="0">
            <a:spAutoFit/>
          </a:bodyPr>
          <a:lstStyle/>
          <a:p>
            <a:pPr marL="1304925">
              <a:lnSpc>
                <a:spcPct val="100000"/>
              </a:lnSpc>
            </a:pPr>
            <a:r>
              <a:rPr lang="en-US" dirty="0"/>
              <a:t>RWY 05 Rosamond Arrival</a:t>
            </a:r>
            <a:endParaRPr dirty="0"/>
          </a:p>
        </p:txBody>
      </p:sp>
      <p:sp>
        <p:nvSpPr>
          <p:cNvPr id="3" name="Rectangle 2"/>
          <p:cNvSpPr/>
          <p:nvPr/>
        </p:nvSpPr>
        <p:spPr>
          <a:xfrm>
            <a:off x="152400" y="786873"/>
            <a:ext cx="8839200" cy="1369606"/>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Proceed inbound at or below 3300’ MSL remaining south of Rosamond Blvd. Report abeam golf course and start your base turn. (Use caution, route goes under the approach corridor)</a:t>
            </a:r>
          </a:p>
          <a:p>
            <a:pPr marL="285750" indent="-285750">
              <a:buFont typeface="Arial" panose="020B0604020202020204" pitchFamily="34" charset="0"/>
              <a:buChar char="•"/>
            </a:pPr>
            <a:endParaRPr lang="en-US" sz="1700" dirty="0"/>
          </a:p>
          <a:p>
            <a:pPr marL="285750" lvl="0" indent="-285750">
              <a:buFont typeface="Arial" panose="020B0604020202020204" pitchFamily="34" charset="0"/>
              <a:buChar char="•"/>
            </a:pPr>
            <a:endParaRPr lang="en-US" sz="17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tellite image of a planet&#10;&#10;Description automatically generated with low confidence">
            <a:extLst>
              <a:ext uri="{FF2B5EF4-FFF2-40B4-BE49-F238E27FC236}">
                <a16:creationId xmlns:a16="http://schemas.microsoft.com/office/drawing/2014/main" id="{4713F5B8-80C1-EBFD-44A2-7A9709E01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07" t="31445" r="24244" b="3271"/>
          <a:stretch/>
        </p:blipFill>
        <p:spPr>
          <a:xfrm>
            <a:off x="381000" y="1905000"/>
            <a:ext cx="8406939" cy="4734279"/>
          </a:xfrm>
          <a:prstGeom prst="rect">
            <a:avLst/>
          </a:prstGeom>
        </p:spPr>
      </p:pic>
      <p:cxnSp>
        <p:nvCxnSpPr>
          <p:cNvPr id="6" name="Straight Connector 5">
            <a:extLst>
              <a:ext uri="{FF2B5EF4-FFF2-40B4-BE49-F238E27FC236}">
                <a16:creationId xmlns:a16="http://schemas.microsoft.com/office/drawing/2014/main" id="{D7009749-2509-E540-6D8B-EEFDB484A3D2}"/>
              </a:ext>
            </a:extLst>
          </p:cNvPr>
          <p:cNvCxnSpPr>
            <a:cxnSpLocks/>
          </p:cNvCxnSpPr>
          <p:nvPr/>
        </p:nvCxnSpPr>
        <p:spPr>
          <a:xfrm flipV="1">
            <a:off x="557940" y="3644462"/>
            <a:ext cx="3480660" cy="2222938"/>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39D9B96A-67F3-9280-EE65-83A4EFCEADCB}"/>
              </a:ext>
            </a:extLst>
          </p:cNvPr>
          <p:cNvCxnSpPr>
            <a:cxnSpLocks/>
          </p:cNvCxnSpPr>
          <p:nvPr/>
        </p:nvCxnSpPr>
        <p:spPr>
          <a:xfrm>
            <a:off x="4038600" y="3644462"/>
            <a:ext cx="1371600" cy="241738"/>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4D7C736F-5763-AEC6-1BBD-E4D55D6573F5}"/>
              </a:ext>
            </a:extLst>
          </p:cNvPr>
          <p:cNvCxnSpPr>
            <a:cxnSpLocks/>
          </p:cNvCxnSpPr>
          <p:nvPr/>
        </p:nvCxnSpPr>
        <p:spPr>
          <a:xfrm flipV="1">
            <a:off x="5410200" y="3402724"/>
            <a:ext cx="762000" cy="483476"/>
          </a:xfrm>
          <a:prstGeom prst="line">
            <a:avLst/>
          </a:prstGeom>
        </p:spPr>
        <p:style>
          <a:lnRef idx="3">
            <a:schemeClr val="accent2"/>
          </a:lnRef>
          <a:fillRef idx="0">
            <a:schemeClr val="accent2"/>
          </a:fillRef>
          <a:effectRef idx="2">
            <a:schemeClr val="accent2"/>
          </a:effectRef>
          <a:fontRef idx="minor">
            <a:schemeClr val="tx1"/>
          </a:fontRef>
        </p:style>
      </p:cxnSp>
      <p:cxnSp>
        <p:nvCxnSpPr>
          <p:cNvPr id="4" name="Straight Connector 3">
            <a:extLst>
              <a:ext uri="{FF2B5EF4-FFF2-40B4-BE49-F238E27FC236}">
                <a16:creationId xmlns:a16="http://schemas.microsoft.com/office/drawing/2014/main" id="{ADED65D1-B741-6D5D-E926-6B06776E1D28}"/>
              </a:ext>
            </a:extLst>
          </p:cNvPr>
          <p:cNvCxnSpPr>
            <a:cxnSpLocks/>
          </p:cNvCxnSpPr>
          <p:nvPr/>
        </p:nvCxnSpPr>
        <p:spPr>
          <a:xfrm>
            <a:off x="4038600" y="3644462"/>
            <a:ext cx="1688869" cy="698938"/>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15A1DC9C-198B-6676-FE3D-FE7BC578F93E}"/>
              </a:ext>
            </a:extLst>
          </p:cNvPr>
          <p:cNvCxnSpPr>
            <a:cxnSpLocks/>
          </p:cNvCxnSpPr>
          <p:nvPr/>
        </p:nvCxnSpPr>
        <p:spPr>
          <a:xfrm flipV="1">
            <a:off x="5700685" y="3962400"/>
            <a:ext cx="636384" cy="378295"/>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Arrow Connector 7">
            <a:extLst>
              <a:ext uri="{FF2B5EF4-FFF2-40B4-BE49-F238E27FC236}">
                <a16:creationId xmlns:a16="http://schemas.microsoft.com/office/drawing/2014/main" id="{49C4CBC3-FA6D-0294-95A0-B0BAF17EDFB4}"/>
              </a:ext>
            </a:extLst>
          </p:cNvPr>
          <p:cNvCxnSpPr>
            <a:cxnSpLocks/>
          </p:cNvCxnSpPr>
          <p:nvPr/>
        </p:nvCxnSpPr>
        <p:spPr>
          <a:xfrm>
            <a:off x="490044" y="2864151"/>
            <a:ext cx="2144512" cy="3345742"/>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EB2F6F1D-0B67-6EAE-3386-7FC3B4AEA3B1}"/>
              </a:ext>
            </a:extLst>
          </p:cNvPr>
          <p:cNvSpPr txBox="1"/>
          <p:nvPr/>
        </p:nvSpPr>
        <p:spPr>
          <a:xfrm rot="19639209">
            <a:off x="1551050" y="3864491"/>
            <a:ext cx="3286171" cy="369332"/>
          </a:xfrm>
          <a:prstGeom prst="rect">
            <a:avLst/>
          </a:prstGeom>
          <a:noFill/>
        </p:spPr>
        <p:txBody>
          <a:bodyPr wrap="square" rtlCol="0">
            <a:spAutoFit/>
          </a:bodyPr>
          <a:lstStyle/>
          <a:p>
            <a:r>
              <a:rPr lang="en-US" dirty="0"/>
              <a:t>Rosamond Blvd 3300’ MSL</a:t>
            </a:r>
          </a:p>
        </p:txBody>
      </p:sp>
      <p:cxnSp>
        <p:nvCxnSpPr>
          <p:cNvPr id="13" name="Straight Arrow Connector 12">
            <a:extLst>
              <a:ext uri="{FF2B5EF4-FFF2-40B4-BE49-F238E27FC236}">
                <a16:creationId xmlns:a16="http://schemas.microsoft.com/office/drawing/2014/main" id="{8D4A3808-348B-6DA0-3610-14D19BCE84C7}"/>
              </a:ext>
            </a:extLst>
          </p:cNvPr>
          <p:cNvCxnSpPr>
            <a:cxnSpLocks/>
          </p:cNvCxnSpPr>
          <p:nvPr/>
        </p:nvCxnSpPr>
        <p:spPr>
          <a:xfrm flipV="1">
            <a:off x="2634556" y="4151547"/>
            <a:ext cx="3537644" cy="2058346"/>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53413FCA-F844-A376-9F36-B99BA13326BC}"/>
              </a:ext>
            </a:extLst>
          </p:cNvPr>
          <p:cNvSpPr txBox="1"/>
          <p:nvPr/>
        </p:nvSpPr>
        <p:spPr>
          <a:xfrm rot="3419888">
            <a:off x="281814" y="3689074"/>
            <a:ext cx="2182924" cy="369332"/>
          </a:xfrm>
          <a:prstGeom prst="rect">
            <a:avLst/>
          </a:prstGeom>
          <a:noFill/>
        </p:spPr>
        <p:txBody>
          <a:bodyPr wrap="square" rtlCol="0">
            <a:spAutoFit/>
          </a:bodyPr>
          <a:lstStyle/>
          <a:p>
            <a:r>
              <a:rPr lang="en-US" dirty="0"/>
              <a:t>Arrival Traffic Flow</a:t>
            </a:r>
          </a:p>
        </p:txBody>
      </p:sp>
    </p:spTree>
    <p:extLst>
      <p:ext uri="{BB962C8B-B14F-4D97-AF65-F5344CB8AC3E}">
        <p14:creationId xmlns:p14="http://schemas.microsoft.com/office/powerpoint/2010/main" val="2686058131"/>
      </p:ext>
    </p:extLst>
  </p:cSld>
  <p:clrMapOvr>
    <a:masterClrMapping/>
  </p:clrMapOvr>
  <p:transition>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tellite image of a planet&#10;&#10;Description automatically generated with low confidence">
            <a:extLst>
              <a:ext uri="{FF2B5EF4-FFF2-40B4-BE49-F238E27FC236}">
                <a16:creationId xmlns:a16="http://schemas.microsoft.com/office/drawing/2014/main" id="{4713F5B8-80C1-EBFD-44A2-7A9709E01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407" t="31445" r="24244" b="3271"/>
          <a:stretch/>
        </p:blipFill>
        <p:spPr>
          <a:xfrm>
            <a:off x="381000" y="1905000"/>
            <a:ext cx="8406939" cy="4734279"/>
          </a:xfrm>
          <a:prstGeom prst="rect">
            <a:avLst/>
          </a:prstGeom>
        </p:spPr>
      </p:pic>
      <p:sp>
        <p:nvSpPr>
          <p:cNvPr id="14" name="Oval 13">
            <a:extLst>
              <a:ext uri="{FF2B5EF4-FFF2-40B4-BE49-F238E27FC236}">
                <a16:creationId xmlns:a16="http://schemas.microsoft.com/office/drawing/2014/main" id="{7748B0AE-C2EF-AD06-AE5F-0C843089B298}"/>
              </a:ext>
            </a:extLst>
          </p:cNvPr>
          <p:cNvSpPr/>
          <p:nvPr/>
        </p:nvSpPr>
        <p:spPr>
          <a:xfrm>
            <a:off x="3176454" y="2285999"/>
            <a:ext cx="1395546" cy="1332617"/>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483694" y="322323"/>
            <a:ext cx="7049707" cy="492443"/>
          </a:xfrm>
          <a:prstGeom prst="rect">
            <a:avLst/>
          </a:prstGeom>
        </p:spPr>
        <p:txBody>
          <a:bodyPr vert="horz" wrap="square" lIns="0" tIns="0" rIns="0" bIns="0" rtlCol="0">
            <a:spAutoFit/>
          </a:bodyPr>
          <a:lstStyle/>
          <a:p>
            <a:pPr marL="1304925">
              <a:lnSpc>
                <a:spcPct val="100000"/>
              </a:lnSpc>
            </a:pPr>
            <a:r>
              <a:rPr lang="en-US" dirty="0"/>
              <a:t>Rosamond Arrival Holding Area</a:t>
            </a:r>
            <a:endParaRPr dirty="0"/>
          </a:p>
        </p:txBody>
      </p:sp>
      <p:sp>
        <p:nvSpPr>
          <p:cNvPr id="3" name="Rectangle 2"/>
          <p:cNvSpPr/>
          <p:nvPr/>
        </p:nvSpPr>
        <p:spPr>
          <a:xfrm>
            <a:off x="152400" y="786873"/>
            <a:ext cx="8839200" cy="1123384"/>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If instructed to hold over the “Golf Course”, aircraft should make left turns  </a:t>
            </a:r>
          </a:p>
          <a:p>
            <a:pPr marL="285750" indent="-285750">
              <a:buFont typeface="Arial" panose="020B0604020202020204" pitchFamily="34" charset="0"/>
              <a:buChar char="•"/>
            </a:pPr>
            <a:endParaRPr lang="en-US" sz="1700" dirty="0"/>
          </a:p>
          <a:p>
            <a:pPr marL="285750" lvl="0" indent="-285750">
              <a:buFont typeface="Arial" panose="020B0604020202020204" pitchFamily="34" charset="0"/>
              <a:buChar char="•"/>
            </a:pPr>
            <a:endParaRPr lang="en-US" sz="17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D7009749-2509-E540-6D8B-EEFDB484A3D2}"/>
              </a:ext>
            </a:extLst>
          </p:cNvPr>
          <p:cNvCxnSpPr>
            <a:cxnSpLocks/>
          </p:cNvCxnSpPr>
          <p:nvPr/>
        </p:nvCxnSpPr>
        <p:spPr>
          <a:xfrm flipV="1">
            <a:off x="557940" y="3644462"/>
            <a:ext cx="3480660" cy="2222938"/>
          </a:xfrm>
          <a:prstGeom prst="line">
            <a:avLst/>
          </a:prstGeom>
        </p:spPr>
        <p:style>
          <a:lnRef idx="3">
            <a:schemeClr val="accent2"/>
          </a:lnRef>
          <a:fillRef idx="0">
            <a:schemeClr val="accent2"/>
          </a:fillRef>
          <a:effectRef idx="2">
            <a:schemeClr val="accent2"/>
          </a:effectRef>
          <a:fontRef idx="minor">
            <a:schemeClr val="tx1"/>
          </a:fontRef>
        </p:style>
      </p:cxnSp>
      <p:cxnSp>
        <p:nvCxnSpPr>
          <p:cNvPr id="7" name="Straight Connector 6">
            <a:extLst>
              <a:ext uri="{FF2B5EF4-FFF2-40B4-BE49-F238E27FC236}">
                <a16:creationId xmlns:a16="http://schemas.microsoft.com/office/drawing/2014/main" id="{39D9B96A-67F3-9280-EE65-83A4EFCEADCB}"/>
              </a:ext>
            </a:extLst>
          </p:cNvPr>
          <p:cNvCxnSpPr>
            <a:cxnSpLocks/>
          </p:cNvCxnSpPr>
          <p:nvPr/>
        </p:nvCxnSpPr>
        <p:spPr>
          <a:xfrm>
            <a:off x="4038600" y="3644462"/>
            <a:ext cx="1371600" cy="241738"/>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4D7C736F-5763-AEC6-1BBD-E4D55D6573F5}"/>
              </a:ext>
            </a:extLst>
          </p:cNvPr>
          <p:cNvCxnSpPr>
            <a:cxnSpLocks/>
          </p:cNvCxnSpPr>
          <p:nvPr/>
        </p:nvCxnSpPr>
        <p:spPr>
          <a:xfrm flipV="1">
            <a:off x="5410200" y="3402724"/>
            <a:ext cx="762000" cy="483476"/>
          </a:xfrm>
          <a:prstGeom prst="line">
            <a:avLst/>
          </a:prstGeom>
        </p:spPr>
        <p:style>
          <a:lnRef idx="3">
            <a:schemeClr val="accent2"/>
          </a:lnRef>
          <a:fillRef idx="0">
            <a:schemeClr val="accent2"/>
          </a:fillRef>
          <a:effectRef idx="2">
            <a:schemeClr val="accent2"/>
          </a:effectRef>
          <a:fontRef idx="minor">
            <a:schemeClr val="tx1"/>
          </a:fontRef>
        </p:style>
      </p:cxnSp>
      <p:cxnSp>
        <p:nvCxnSpPr>
          <p:cNvPr id="4" name="Straight Connector 3">
            <a:extLst>
              <a:ext uri="{FF2B5EF4-FFF2-40B4-BE49-F238E27FC236}">
                <a16:creationId xmlns:a16="http://schemas.microsoft.com/office/drawing/2014/main" id="{ADED65D1-B741-6D5D-E926-6B06776E1D28}"/>
              </a:ext>
            </a:extLst>
          </p:cNvPr>
          <p:cNvCxnSpPr>
            <a:cxnSpLocks/>
          </p:cNvCxnSpPr>
          <p:nvPr/>
        </p:nvCxnSpPr>
        <p:spPr>
          <a:xfrm>
            <a:off x="4038600" y="3644462"/>
            <a:ext cx="1688869" cy="698938"/>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15A1DC9C-198B-6676-FE3D-FE7BC578F93E}"/>
              </a:ext>
            </a:extLst>
          </p:cNvPr>
          <p:cNvCxnSpPr>
            <a:cxnSpLocks/>
          </p:cNvCxnSpPr>
          <p:nvPr/>
        </p:nvCxnSpPr>
        <p:spPr>
          <a:xfrm flipV="1">
            <a:off x="5700685" y="3962400"/>
            <a:ext cx="636384" cy="378295"/>
          </a:xfrm>
          <a:prstGeom prst="line">
            <a:avLst/>
          </a:prstGeom>
        </p:spPr>
        <p:style>
          <a:lnRef idx="3">
            <a:schemeClr val="accent2"/>
          </a:lnRef>
          <a:fillRef idx="0">
            <a:schemeClr val="accent2"/>
          </a:fillRef>
          <a:effectRef idx="2">
            <a:schemeClr val="accent2"/>
          </a:effectRef>
          <a:fontRef idx="minor">
            <a:schemeClr val="tx1"/>
          </a:fontRef>
        </p:style>
      </p:cxnSp>
      <p:cxnSp>
        <p:nvCxnSpPr>
          <p:cNvPr id="8" name="Straight Arrow Connector 7">
            <a:extLst>
              <a:ext uri="{FF2B5EF4-FFF2-40B4-BE49-F238E27FC236}">
                <a16:creationId xmlns:a16="http://schemas.microsoft.com/office/drawing/2014/main" id="{49C4CBC3-FA6D-0294-95A0-B0BAF17EDFB4}"/>
              </a:ext>
            </a:extLst>
          </p:cNvPr>
          <p:cNvCxnSpPr>
            <a:cxnSpLocks/>
          </p:cNvCxnSpPr>
          <p:nvPr/>
        </p:nvCxnSpPr>
        <p:spPr>
          <a:xfrm>
            <a:off x="490044" y="2864151"/>
            <a:ext cx="2144512" cy="3345742"/>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EB2F6F1D-0B67-6EAE-3386-7FC3B4AEA3B1}"/>
              </a:ext>
            </a:extLst>
          </p:cNvPr>
          <p:cNvSpPr txBox="1"/>
          <p:nvPr/>
        </p:nvSpPr>
        <p:spPr>
          <a:xfrm rot="19639209">
            <a:off x="1551050" y="3864491"/>
            <a:ext cx="3286171" cy="369332"/>
          </a:xfrm>
          <a:prstGeom prst="rect">
            <a:avLst/>
          </a:prstGeom>
          <a:noFill/>
        </p:spPr>
        <p:txBody>
          <a:bodyPr wrap="square" rtlCol="0">
            <a:spAutoFit/>
          </a:bodyPr>
          <a:lstStyle/>
          <a:p>
            <a:r>
              <a:rPr lang="en-US" dirty="0"/>
              <a:t>Rosamond Blvd 3300’ MSL</a:t>
            </a:r>
          </a:p>
        </p:txBody>
      </p:sp>
      <p:cxnSp>
        <p:nvCxnSpPr>
          <p:cNvPr id="13" name="Straight Arrow Connector 12">
            <a:extLst>
              <a:ext uri="{FF2B5EF4-FFF2-40B4-BE49-F238E27FC236}">
                <a16:creationId xmlns:a16="http://schemas.microsoft.com/office/drawing/2014/main" id="{8D4A3808-348B-6DA0-3610-14D19BCE84C7}"/>
              </a:ext>
            </a:extLst>
          </p:cNvPr>
          <p:cNvCxnSpPr>
            <a:cxnSpLocks/>
          </p:cNvCxnSpPr>
          <p:nvPr/>
        </p:nvCxnSpPr>
        <p:spPr>
          <a:xfrm flipV="1">
            <a:off x="2634556" y="4151547"/>
            <a:ext cx="3537644" cy="2058346"/>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10" name="TextBox 9">
            <a:extLst>
              <a:ext uri="{FF2B5EF4-FFF2-40B4-BE49-F238E27FC236}">
                <a16:creationId xmlns:a16="http://schemas.microsoft.com/office/drawing/2014/main" id="{53413FCA-F844-A376-9F36-B99BA13326BC}"/>
              </a:ext>
            </a:extLst>
          </p:cNvPr>
          <p:cNvSpPr txBox="1"/>
          <p:nvPr/>
        </p:nvSpPr>
        <p:spPr>
          <a:xfrm rot="3419888">
            <a:off x="281814" y="3689074"/>
            <a:ext cx="2182924" cy="369332"/>
          </a:xfrm>
          <a:prstGeom prst="rect">
            <a:avLst/>
          </a:prstGeom>
          <a:noFill/>
        </p:spPr>
        <p:txBody>
          <a:bodyPr wrap="square" rtlCol="0">
            <a:spAutoFit/>
          </a:bodyPr>
          <a:lstStyle/>
          <a:p>
            <a:r>
              <a:rPr lang="en-US" dirty="0"/>
              <a:t>Arrival Traffic Flow</a:t>
            </a:r>
          </a:p>
        </p:txBody>
      </p:sp>
    </p:spTree>
    <p:extLst>
      <p:ext uri="{BB962C8B-B14F-4D97-AF65-F5344CB8AC3E}">
        <p14:creationId xmlns:p14="http://schemas.microsoft.com/office/powerpoint/2010/main" val="2504598838"/>
      </p:ext>
    </p:extLst>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1" y="371121"/>
            <a:ext cx="6897306" cy="492443"/>
          </a:xfrm>
          <a:prstGeom prst="rect">
            <a:avLst/>
          </a:prstGeom>
        </p:spPr>
        <p:txBody>
          <a:bodyPr vert="horz" wrap="square" lIns="0" tIns="0" rIns="0" bIns="0" rtlCol="0">
            <a:spAutoFit/>
          </a:bodyPr>
          <a:lstStyle/>
          <a:p>
            <a:pPr marL="1304925">
              <a:lnSpc>
                <a:spcPct val="100000"/>
              </a:lnSpc>
            </a:pPr>
            <a:r>
              <a:rPr lang="en-US" dirty="0"/>
              <a:t>RWY 23 Lancaster Arrival</a:t>
            </a:r>
            <a:endParaRPr dirty="0"/>
          </a:p>
        </p:txBody>
      </p:sp>
      <p:sp>
        <p:nvSpPr>
          <p:cNvPr id="3" name="Rectangle 2"/>
          <p:cNvSpPr/>
          <p:nvPr/>
        </p:nvSpPr>
        <p:spPr>
          <a:xfrm>
            <a:off x="152400" y="903968"/>
            <a:ext cx="8839200" cy="1107996"/>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Proceed inbound at or below 3300’ MSL east of Lancaster Blvd and report over the sled tracks. Tower will instruct aircraft to hold over the sled tracks or issue arrival instructions. </a:t>
            </a:r>
          </a:p>
          <a:p>
            <a:pPr marL="285750" lvl="0" indent="-285750">
              <a:buFont typeface="Arial" panose="020B0604020202020204" pitchFamily="34" charset="0"/>
              <a:buChar char="•"/>
            </a:pPr>
            <a:endParaRPr lang="en-US" sz="17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tellite image of a planet&#10;&#10;Description automatically generated with low confidence">
            <a:extLst>
              <a:ext uri="{FF2B5EF4-FFF2-40B4-BE49-F238E27FC236}">
                <a16:creationId xmlns:a16="http://schemas.microsoft.com/office/drawing/2014/main" id="{4713F5B8-80C1-EBFD-44A2-7A9709E01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249" t="22787" r="10040" b="8768"/>
          <a:stretch/>
        </p:blipFill>
        <p:spPr>
          <a:xfrm>
            <a:off x="1021842" y="2322568"/>
            <a:ext cx="7100316" cy="4008095"/>
          </a:xfrm>
          <a:prstGeom prst="rect">
            <a:avLst/>
          </a:prstGeom>
        </p:spPr>
      </p:pic>
      <p:cxnSp>
        <p:nvCxnSpPr>
          <p:cNvPr id="11" name="Straight Connector 10">
            <a:extLst>
              <a:ext uri="{FF2B5EF4-FFF2-40B4-BE49-F238E27FC236}">
                <a16:creationId xmlns:a16="http://schemas.microsoft.com/office/drawing/2014/main" id="{DCAE85D5-CAB6-7797-90D4-CE507B78C030}"/>
              </a:ext>
            </a:extLst>
          </p:cNvPr>
          <p:cNvCxnSpPr>
            <a:cxnSpLocks/>
          </p:cNvCxnSpPr>
          <p:nvPr/>
        </p:nvCxnSpPr>
        <p:spPr>
          <a:xfrm>
            <a:off x="3505200" y="5291782"/>
            <a:ext cx="0" cy="955455"/>
          </a:xfrm>
          <a:prstGeom prst="line">
            <a:avLst/>
          </a:prstGeom>
        </p:spPr>
        <p:style>
          <a:lnRef idx="3">
            <a:schemeClr val="accent2"/>
          </a:lnRef>
          <a:fillRef idx="0">
            <a:schemeClr val="accent2"/>
          </a:fillRef>
          <a:effectRef idx="2">
            <a:schemeClr val="accent2"/>
          </a:effectRef>
          <a:fontRef idx="minor">
            <a:schemeClr val="tx1"/>
          </a:fontRef>
        </p:style>
      </p:cxnSp>
      <p:cxnSp>
        <p:nvCxnSpPr>
          <p:cNvPr id="4" name="Straight Connector 3">
            <a:extLst>
              <a:ext uri="{FF2B5EF4-FFF2-40B4-BE49-F238E27FC236}">
                <a16:creationId xmlns:a16="http://schemas.microsoft.com/office/drawing/2014/main" id="{334695B5-A381-8514-9100-67B4100F4BDB}"/>
              </a:ext>
            </a:extLst>
          </p:cNvPr>
          <p:cNvCxnSpPr>
            <a:cxnSpLocks/>
            <a:endCxn id="6" idx="0"/>
          </p:cNvCxnSpPr>
          <p:nvPr/>
        </p:nvCxnSpPr>
        <p:spPr>
          <a:xfrm flipV="1">
            <a:off x="3505200" y="3707053"/>
            <a:ext cx="2895315" cy="1584729"/>
          </a:xfrm>
          <a:prstGeom prst="line">
            <a:avLst/>
          </a:prstGeom>
        </p:spPr>
        <p:style>
          <a:lnRef idx="3">
            <a:schemeClr val="accent2"/>
          </a:lnRef>
          <a:fillRef idx="0">
            <a:schemeClr val="accent2"/>
          </a:fillRef>
          <a:effectRef idx="2">
            <a:schemeClr val="accent2"/>
          </a:effectRef>
          <a:fontRef idx="minor">
            <a:schemeClr val="tx1"/>
          </a:fontRef>
        </p:style>
      </p:cxnSp>
      <p:sp>
        <p:nvSpPr>
          <p:cNvPr id="23" name="TextBox 22">
            <a:extLst>
              <a:ext uri="{FF2B5EF4-FFF2-40B4-BE49-F238E27FC236}">
                <a16:creationId xmlns:a16="http://schemas.microsoft.com/office/drawing/2014/main" id="{97116219-4FAA-B8FD-E0AB-54B8476908A9}"/>
              </a:ext>
            </a:extLst>
          </p:cNvPr>
          <p:cNvSpPr txBox="1"/>
          <p:nvPr/>
        </p:nvSpPr>
        <p:spPr>
          <a:xfrm rot="19797859">
            <a:off x="3300789" y="4455042"/>
            <a:ext cx="3286171" cy="369332"/>
          </a:xfrm>
          <a:prstGeom prst="rect">
            <a:avLst/>
          </a:prstGeom>
          <a:noFill/>
        </p:spPr>
        <p:txBody>
          <a:bodyPr wrap="square" rtlCol="0">
            <a:spAutoFit/>
          </a:bodyPr>
          <a:lstStyle/>
          <a:p>
            <a:r>
              <a:rPr lang="en-US" dirty="0"/>
              <a:t>Lancaster Blvd 3300’ MSL</a:t>
            </a:r>
          </a:p>
        </p:txBody>
      </p:sp>
      <p:sp>
        <p:nvSpPr>
          <p:cNvPr id="6" name="Freeform: Shape 5">
            <a:extLst>
              <a:ext uri="{FF2B5EF4-FFF2-40B4-BE49-F238E27FC236}">
                <a16:creationId xmlns:a16="http://schemas.microsoft.com/office/drawing/2014/main" id="{BC8FDF53-A89D-7036-B56C-5B0A16DD8BF3}"/>
              </a:ext>
            </a:extLst>
          </p:cNvPr>
          <p:cNvSpPr/>
          <p:nvPr/>
        </p:nvSpPr>
        <p:spPr>
          <a:xfrm rot="18923025">
            <a:off x="6201978" y="3120099"/>
            <a:ext cx="1009713" cy="357197"/>
          </a:xfrm>
          <a:custGeom>
            <a:avLst/>
            <a:gdLst>
              <a:gd name="connsiteX0" fmla="*/ 0 w 1440050"/>
              <a:gd name="connsiteY0" fmla="*/ 875763 h 1230936"/>
              <a:gd name="connsiteX1" fmla="*/ 1313645 w 1440050"/>
              <a:gd name="connsiteY1" fmla="*/ 1184856 h 1230936"/>
              <a:gd name="connsiteX2" fmla="*/ 1313645 w 1440050"/>
              <a:gd name="connsiteY2" fmla="*/ 0 h 1230936"/>
            </a:gdLst>
            <a:ahLst/>
            <a:cxnLst>
              <a:cxn ang="0">
                <a:pos x="connsiteX0" y="connsiteY0"/>
              </a:cxn>
              <a:cxn ang="0">
                <a:pos x="connsiteX1" y="connsiteY1"/>
              </a:cxn>
              <a:cxn ang="0">
                <a:pos x="connsiteX2" y="connsiteY2"/>
              </a:cxn>
            </a:cxnLst>
            <a:rect l="l" t="t" r="r" b="b"/>
            <a:pathLst>
              <a:path w="1440050" h="1230936">
                <a:moveTo>
                  <a:pt x="0" y="875763"/>
                </a:moveTo>
                <a:cubicBezTo>
                  <a:pt x="547352" y="1103289"/>
                  <a:pt x="1094704" y="1330816"/>
                  <a:pt x="1313645" y="1184856"/>
                </a:cubicBezTo>
                <a:cubicBezTo>
                  <a:pt x="1532586" y="1038896"/>
                  <a:pt x="1423115" y="519448"/>
                  <a:pt x="1313645"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7" name="Freeform: Shape 16">
            <a:extLst>
              <a:ext uri="{FF2B5EF4-FFF2-40B4-BE49-F238E27FC236}">
                <a16:creationId xmlns:a16="http://schemas.microsoft.com/office/drawing/2014/main" id="{9DAABAB2-F6A4-9C1D-F227-CE4F6EC2C0E1}"/>
              </a:ext>
            </a:extLst>
          </p:cNvPr>
          <p:cNvSpPr/>
          <p:nvPr/>
        </p:nvSpPr>
        <p:spPr>
          <a:xfrm rot="18409704">
            <a:off x="5929291" y="2986617"/>
            <a:ext cx="1009713" cy="656600"/>
          </a:xfrm>
          <a:custGeom>
            <a:avLst/>
            <a:gdLst>
              <a:gd name="connsiteX0" fmla="*/ 0 w 1440050"/>
              <a:gd name="connsiteY0" fmla="*/ 875763 h 1230936"/>
              <a:gd name="connsiteX1" fmla="*/ 1313645 w 1440050"/>
              <a:gd name="connsiteY1" fmla="*/ 1184856 h 1230936"/>
              <a:gd name="connsiteX2" fmla="*/ 1313645 w 1440050"/>
              <a:gd name="connsiteY2" fmla="*/ 0 h 1230936"/>
            </a:gdLst>
            <a:ahLst/>
            <a:cxnLst>
              <a:cxn ang="0">
                <a:pos x="connsiteX0" y="connsiteY0"/>
              </a:cxn>
              <a:cxn ang="0">
                <a:pos x="connsiteX1" y="connsiteY1"/>
              </a:cxn>
              <a:cxn ang="0">
                <a:pos x="connsiteX2" y="connsiteY2"/>
              </a:cxn>
            </a:cxnLst>
            <a:rect l="l" t="t" r="r" b="b"/>
            <a:pathLst>
              <a:path w="1440050" h="1230936">
                <a:moveTo>
                  <a:pt x="0" y="875763"/>
                </a:moveTo>
                <a:cubicBezTo>
                  <a:pt x="547352" y="1103289"/>
                  <a:pt x="1094704" y="1330816"/>
                  <a:pt x="1313645" y="1184856"/>
                </a:cubicBezTo>
                <a:cubicBezTo>
                  <a:pt x="1532586" y="1038896"/>
                  <a:pt x="1423115" y="519448"/>
                  <a:pt x="1313645" y="0"/>
                </a:cubicBez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168869051"/>
      </p:ext>
    </p:extLst>
  </p:cSld>
  <p:clrMapOvr>
    <a:masterClrMapping/>
  </p:clrMapOvr>
  <p:transition>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atellite image of a planet&#10;&#10;Description automatically generated with low confidence">
            <a:extLst>
              <a:ext uri="{FF2B5EF4-FFF2-40B4-BE49-F238E27FC236}">
                <a16:creationId xmlns:a16="http://schemas.microsoft.com/office/drawing/2014/main" id="{4713F5B8-80C1-EBFD-44A2-7A9709E01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938" t="36627" r="19511"/>
          <a:stretch/>
        </p:blipFill>
        <p:spPr>
          <a:xfrm>
            <a:off x="743553" y="2590800"/>
            <a:ext cx="7638447" cy="3808104"/>
          </a:xfrm>
          <a:prstGeom prst="rect">
            <a:avLst/>
          </a:prstGeom>
        </p:spPr>
      </p:pic>
      <p:sp>
        <p:nvSpPr>
          <p:cNvPr id="2" name="object 2"/>
          <p:cNvSpPr txBox="1">
            <a:spLocks noGrp="1"/>
          </p:cNvSpPr>
          <p:nvPr>
            <p:ph type="title"/>
          </p:nvPr>
        </p:nvSpPr>
        <p:spPr>
          <a:xfrm>
            <a:off x="838201" y="371121"/>
            <a:ext cx="6897306" cy="492443"/>
          </a:xfrm>
          <a:prstGeom prst="rect">
            <a:avLst/>
          </a:prstGeom>
        </p:spPr>
        <p:txBody>
          <a:bodyPr vert="horz" wrap="square" lIns="0" tIns="0" rIns="0" bIns="0" rtlCol="0">
            <a:spAutoFit/>
          </a:bodyPr>
          <a:lstStyle/>
          <a:p>
            <a:pPr marL="1304925">
              <a:lnSpc>
                <a:spcPct val="100000"/>
              </a:lnSpc>
            </a:pPr>
            <a:r>
              <a:rPr lang="en-US" dirty="0"/>
              <a:t>RWY 05 Lancaster Arrival</a:t>
            </a:r>
            <a:endParaRPr dirty="0"/>
          </a:p>
        </p:txBody>
      </p:sp>
      <p:sp>
        <p:nvSpPr>
          <p:cNvPr id="3" name="Rectangle 2"/>
          <p:cNvSpPr/>
          <p:nvPr/>
        </p:nvSpPr>
        <p:spPr>
          <a:xfrm>
            <a:off x="152400" y="855860"/>
            <a:ext cx="8839200" cy="1585049"/>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Proceed inbound at or below 3300’ MSL east of Lancaster Blvd and report abeam sled tracks. Tower will provide arrival or hold instructions as necessary. EXAMPLES:</a:t>
            </a:r>
          </a:p>
          <a:p>
            <a:pPr marL="1200150" lvl="2" indent="-285750">
              <a:buFont typeface="Arial" panose="020B0604020202020204" pitchFamily="34" charset="0"/>
              <a:buChar char="•"/>
            </a:pPr>
            <a:r>
              <a:rPr lang="en-US" sz="1600" dirty="0"/>
              <a:t>“ENTER RIGHT BASE”</a:t>
            </a:r>
          </a:p>
          <a:p>
            <a:pPr marL="1200150" lvl="2" indent="-285750">
              <a:buFont typeface="Arial" panose="020B0604020202020204" pitchFamily="34" charset="0"/>
              <a:buChar char="•"/>
            </a:pPr>
            <a:r>
              <a:rPr lang="en-US" sz="1600" dirty="0"/>
              <a:t>“MAKE RIGHT TRAFFIC, REPORT (MIDFIELD or DEPARTURE END) DOWNWIND”</a:t>
            </a:r>
          </a:p>
          <a:p>
            <a:pPr marL="1200150" lvl="2" indent="-285750">
              <a:buFont typeface="Arial" panose="020B0604020202020204" pitchFamily="34" charset="0"/>
              <a:buChar char="•"/>
            </a:pPr>
            <a:r>
              <a:rPr lang="en-US" sz="1600" dirty="0"/>
              <a:t>“HOLD OVER SOUTH LAKEBED”</a:t>
            </a:r>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2E0476E9-9E80-C903-4F8B-69DF350812CD}"/>
              </a:ext>
            </a:extLst>
          </p:cNvPr>
          <p:cNvCxnSpPr>
            <a:cxnSpLocks/>
          </p:cNvCxnSpPr>
          <p:nvPr/>
        </p:nvCxnSpPr>
        <p:spPr>
          <a:xfrm flipV="1">
            <a:off x="4841970" y="3471096"/>
            <a:ext cx="762000" cy="4271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id="{70C5889E-2CAB-3589-3819-18AE4A5F7043}"/>
              </a:ext>
            </a:extLst>
          </p:cNvPr>
          <p:cNvCxnSpPr>
            <a:cxnSpLocks/>
          </p:cNvCxnSpPr>
          <p:nvPr/>
        </p:nvCxnSpPr>
        <p:spPr>
          <a:xfrm flipH="1">
            <a:off x="4832604" y="3898204"/>
            <a:ext cx="9366" cy="2500700"/>
          </a:xfrm>
          <a:prstGeom prst="line">
            <a:avLst/>
          </a:prstGeom>
        </p:spPr>
        <p:style>
          <a:lnRef idx="3">
            <a:schemeClr val="accent2"/>
          </a:lnRef>
          <a:fillRef idx="0">
            <a:schemeClr val="accent2"/>
          </a:fillRef>
          <a:effectRef idx="2">
            <a:schemeClr val="accent2"/>
          </a:effectRef>
          <a:fontRef idx="minor">
            <a:schemeClr val="tx1"/>
          </a:fontRef>
        </p:style>
      </p:cxnSp>
      <p:cxnSp>
        <p:nvCxnSpPr>
          <p:cNvPr id="4" name="Straight Arrow Connector 3">
            <a:extLst>
              <a:ext uri="{FF2B5EF4-FFF2-40B4-BE49-F238E27FC236}">
                <a16:creationId xmlns:a16="http://schemas.microsoft.com/office/drawing/2014/main" id="{FE5DAEE0-AD6D-8DB7-133B-2F6DEB96F412}"/>
              </a:ext>
            </a:extLst>
          </p:cNvPr>
          <p:cNvCxnSpPr>
            <a:cxnSpLocks/>
          </p:cNvCxnSpPr>
          <p:nvPr/>
        </p:nvCxnSpPr>
        <p:spPr>
          <a:xfrm flipV="1">
            <a:off x="4854213" y="4022552"/>
            <a:ext cx="749757" cy="44317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a:extLst>
              <a:ext uri="{FF2B5EF4-FFF2-40B4-BE49-F238E27FC236}">
                <a16:creationId xmlns:a16="http://schemas.microsoft.com/office/drawing/2014/main" id="{340C1526-44E2-095F-0E72-147F20C7A8A7}"/>
              </a:ext>
            </a:extLst>
          </p:cNvPr>
          <p:cNvSpPr txBox="1"/>
          <p:nvPr/>
        </p:nvSpPr>
        <p:spPr>
          <a:xfrm rot="16200000">
            <a:off x="3002288" y="4645677"/>
            <a:ext cx="3286171" cy="369332"/>
          </a:xfrm>
          <a:prstGeom prst="rect">
            <a:avLst/>
          </a:prstGeom>
          <a:noFill/>
        </p:spPr>
        <p:txBody>
          <a:bodyPr wrap="square" rtlCol="0">
            <a:spAutoFit/>
          </a:bodyPr>
          <a:lstStyle/>
          <a:p>
            <a:r>
              <a:rPr lang="en-US" dirty="0"/>
              <a:t>Lancaster Blvd 3300’ MSL</a:t>
            </a:r>
          </a:p>
        </p:txBody>
      </p:sp>
      <p:cxnSp>
        <p:nvCxnSpPr>
          <p:cNvPr id="7" name="Straight Arrow Connector 6">
            <a:extLst>
              <a:ext uri="{FF2B5EF4-FFF2-40B4-BE49-F238E27FC236}">
                <a16:creationId xmlns:a16="http://schemas.microsoft.com/office/drawing/2014/main" id="{72E16BBB-7DA5-D0CF-DA2B-FD7D92E72752}"/>
              </a:ext>
            </a:extLst>
          </p:cNvPr>
          <p:cNvCxnSpPr>
            <a:cxnSpLocks/>
          </p:cNvCxnSpPr>
          <p:nvPr/>
        </p:nvCxnSpPr>
        <p:spPr>
          <a:xfrm flipH="1">
            <a:off x="5222970" y="3581400"/>
            <a:ext cx="1826826" cy="110686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Freeform: Shape 10">
            <a:extLst>
              <a:ext uri="{FF2B5EF4-FFF2-40B4-BE49-F238E27FC236}">
                <a16:creationId xmlns:a16="http://schemas.microsoft.com/office/drawing/2014/main" id="{CB4138B6-CF1B-B04D-D375-97374BB1CDFC}"/>
              </a:ext>
            </a:extLst>
          </p:cNvPr>
          <p:cNvSpPr/>
          <p:nvPr/>
        </p:nvSpPr>
        <p:spPr>
          <a:xfrm rot="14975408">
            <a:off x="6975625" y="3395966"/>
            <a:ext cx="1509988" cy="1234689"/>
          </a:xfrm>
          <a:custGeom>
            <a:avLst/>
            <a:gdLst>
              <a:gd name="connsiteX0" fmla="*/ 0 w 1440050"/>
              <a:gd name="connsiteY0" fmla="*/ 875763 h 1230936"/>
              <a:gd name="connsiteX1" fmla="*/ 1313645 w 1440050"/>
              <a:gd name="connsiteY1" fmla="*/ 1184856 h 1230936"/>
              <a:gd name="connsiteX2" fmla="*/ 1313645 w 1440050"/>
              <a:gd name="connsiteY2" fmla="*/ 0 h 1230936"/>
            </a:gdLst>
            <a:ahLst/>
            <a:cxnLst>
              <a:cxn ang="0">
                <a:pos x="connsiteX0" y="connsiteY0"/>
              </a:cxn>
              <a:cxn ang="0">
                <a:pos x="connsiteX1" y="connsiteY1"/>
              </a:cxn>
              <a:cxn ang="0">
                <a:pos x="connsiteX2" y="connsiteY2"/>
              </a:cxn>
            </a:cxnLst>
            <a:rect l="l" t="t" r="r" b="b"/>
            <a:pathLst>
              <a:path w="1440050" h="1230936">
                <a:moveTo>
                  <a:pt x="0" y="875763"/>
                </a:moveTo>
                <a:cubicBezTo>
                  <a:pt x="547352" y="1103289"/>
                  <a:pt x="1094704" y="1330816"/>
                  <a:pt x="1313645" y="1184856"/>
                </a:cubicBezTo>
                <a:cubicBezTo>
                  <a:pt x="1532586" y="1038896"/>
                  <a:pt x="1423115" y="519448"/>
                  <a:pt x="1313645" y="0"/>
                </a:cubicBezTo>
              </a:path>
            </a:pathLst>
          </a:custGeom>
          <a:ln>
            <a:solidFill>
              <a:schemeClr val="accent2"/>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F7912BC6-3061-4C36-23CB-B21126ECF5F1}"/>
              </a:ext>
            </a:extLst>
          </p:cNvPr>
          <p:cNvCxnSpPr>
            <a:cxnSpLocks/>
            <a:endCxn id="11" idx="0"/>
          </p:cNvCxnSpPr>
          <p:nvPr/>
        </p:nvCxnSpPr>
        <p:spPr>
          <a:xfrm flipV="1">
            <a:off x="6629400" y="4629857"/>
            <a:ext cx="1609209" cy="1769047"/>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7612662"/>
      </p:ext>
    </p:extLst>
  </p:cSld>
  <p:clrMapOvr>
    <a:masterClrMapping/>
  </p:clrMapOvr>
  <p:transition>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with low confidence">
            <a:extLst>
              <a:ext uri="{FF2B5EF4-FFF2-40B4-BE49-F238E27FC236}">
                <a16:creationId xmlns:a16="http://schemas.microsoft.com/office/drawing/2014/main" id="{6DB695E6-72D5-F91C-A1DA-D9ADA54422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3698" y="2189988"/>
            <a:ext cx="5923349" cy="4551467"/>
          </a:xfrm>
          <a:prstGeom prst="rect">
            <a:avLst/>
          </a:prstGeom>
        </p:spPr>
      </p:pic>
      <p:sp>
        <p:nvSpPr>
          <p:cNvPr id="2" name="object 2"/>
          <p:cNvSpPr txBox="1">
            <a:spLocks noGrp="1"/>
          </p:cNvSpPr>
          <p:nvPr>
            <p:ph type="title"/>
          </p:nvPr>
        </p:nvSpPr>
        <p:spPr>
          <a:xfrm>
            <a:off x="352686" y="268183"/>
            <a:ext cx="8954707" cy="492443"/>
          </a:xfrm>
          <a:prstGeom prst="rect">
            <a:avLst/>
          </a:prstGeom>
        </p:spPr>
        <p:txBody>
          <a:bodyPr vert="horz" wrap="square" lIns="0" tIns="0" rIns="0" bIns="0" rtlCol="0">
            <a:spAutoFit/>
          </a:bodyPr>
          <a:lstStyle/>
          <a:p>
            <a:pPr marL="1304925">
              <a:lnSpc>
                <a:spcPct val="100000"/>
              </a:lnSpc>
            </a:pPr>
            <a:r>
              <a:rPr lang="en-US" dirty="0"/>
              <a:t>Lancaster Arrival Holding Area</a:t>
            </a:r>
            <a:endParaRPr dirty="0"/>
          </a:p>
        </p:txBody>
      </p:sp>
      <p:sp>
        <p:nvSpPr>
          <p:cNvPr id="3" name="Rectangle 2"/>
          <p:cNvSpPr/>
          <p:nvPr/>
        </p:nvSpPr>
        <p:spPr>
          <a:xfrm>
            <a:off x="152400" y="855860"/>
            <a:ext cx="8839200" cy="846386"/>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If instructed to hold over “South Lakebed”, remain east of Lancaster </a:t>
            </a:r>
            <a:r>
              <a:rPr lang="en-US" sz="1600" dirty="0" err="1"/>
              <a:t>blvd</a:t>
            </a:r>
            <a:r>
              <a:rPr lang="en-US" sz="1600" dirty="0"/>
              <a:t> and 1 mile south of </a:t>
            </a:r>
            <a:r>
              <a:rPr lang="en-US" sz="1600" dirty="0" err="1"/>
              <a:t>Southbase</a:t>
            </a:r>
            <a:r>
              <a:rPr lang="en-US" sz="1600" dirty="0"/>
              <a:t>, over lakebed runway 09/27.</a:t>
            </a:r>
          </a:p>
        </p:txBody>
      </p:sp>
      <p:cxnSp>
        <p:nvCxnSpPr>
          <p:cNvPr id="24" name="Straight Connector 23">
            <a:extLst>
              <a:ext uri="{FF2B5EF4-FFF2-40B4-BE49-F238E27FC236}">
                <a16:creationId xmlns:a16="http://schemas.microsoft.com/office/drawing/2014/main" id="{70C5889E-2CAB-3589-3819-18AE4A5F7043}"/>
              </a:ext>
            </a:extLst>
          </p:cNvPr>
          <p:cNvCxnSpPr>
            <a:cxnSpLocks/>
          </p:cNvCxnSpPr>
          <p:nvPr/>
        </p:nvCxnSpPr>
        <p:spPr>
          <a:xfrm>
            <a:off x="3264354" y="3090424"/>
            <a:ext cx="0" cy="3622663"/>
          </a:xfrm>
          <a:prstGeom prst="line">
            <a:avLst/>
          </a:prstGeom>
        </p:spPr>
        <p:style>
          <a:lnRef idx="3">
            <a:schemeClr val="accent6"/>
          </a:lnRef>
          <a:fillRef idx="0">
            <a:schemeClr val="accent6"/>
          </a:fillRef>
          <a:effectRef idx="2">
            <a:schemeClr val="accent6"/>
          </a:effectRef>
          <a:fontRef idx="minor">
            <a:schemeClr val="tx1"/>
          </a:fontRef>
        </p:style>
      </p:cxnSp>
      <p:sp>
        <p:nvSpPr>
          <p:cNvPr id="6" name="TextBox 5">
            <a:extLst>
              <a:ext uri="{FF2B5EF4-FFF2-40B4-BE49-F238E27FC236}">
                <a16:creationId xmlns:a16="http://schemas.microsoft.com/office/drawing/2014/main" id="{340C1526-44E2-095F-0E72-147F20C7A8A7}"/>
              </a:ext>
            </a:extLst>
          </p:cNvPr>
          <p:cNvSpPr txBox="1"/>
          <p:nvPr/>
        </p:nvSpPr>
        <p:spPr>
          <a:xfrm rot="16200000">
            <a:off x="1436602" y="3909038"/>
            <a:ext cx="3286171" cy="369332"/>
          </a:xfrm>
          <a:prstGeom prst="rect">
            <a:avLst/>
          </a:prstGeom>
          <a:noFill/>
        </p:spPr>
        <p:txBody>
          <a:bodyPr wrap="square" rtlCol="0">
            <a:spAutoFit/>
          </a:bodyPr>
          <a:lstStyle/>
          <a:p>
            <a:r>
              <a:rPr lang="en-US" dirty="0"/>
              <a:t>Lancaster Blvd </a:t>
            </a:r>
          </a:p>
        </p:txBody>
      </p:sp>
      <p:sp>
        <p:nvSpPr>
          <p:cNvPr id="14" name="Oval 13">
            <a:extLst>
              <a:ext uri="{FF2B5EF4-FFF2-40B4-BE49-F238E27FC236}">
                <a16:creationId xmlns:a16="http://schemas.microsoft.com/office/drawing/2014/main" id="{47AFCCD3-C4C7-8CFF-A964-9B4D48DFC2CB}"/>
              </a:ext>
            </a:extLst>
          </p:cNvPr>
          <p:cNvSpPr/>
          <p:nvPr/>
        </p:nvSpPr>
        <p:spPr>
          <a:xfrm>
            <a:off x="4267200" y="4241145"/>
            <a:ext cx="2819400" cy="2591455"/>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5864108"/>
      </p:ext>
    </p:extLst>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303872"/>
            <a:ext cx="7543800" cy="492443"/>
          </a:xfrm>
          <a:prstGeom prst="rect">
            <a:avLst/>
          </a:prstGeom>
        </p:spPr>
        <p:txBody>
          <a:bodyPr vert="horz" wrap="square" lIns="0" tIns="0" rIns="0" bIns="0" rtlCol="0">
            <a:spAutoFit/>
          </a:bodyPr>
          <a:lstStyle/>
          <a:p>
            <a:pPr marL="1304925">
              <a:lnSpc>
                <a:spcPct val="100000"/>
              </a:lnSpc>
            </a:pPr>
            <a:r>
              <a:rPr lang="en-US" dirty="0"/>
              <a:t>Opposite Direction Taxi Operations</a:t>
            </a:r>
            <a:endParaRPr dirty="0"/>
          </a:p>
        </p:txBody>
      </p:sp>
      <p:sp>
        <p:nvSpPr>
          <p:cNvPr id="3" name="Rectangle 2"/>
          <p:cNvSpPr/>
          <p:nvPr/>
        </p:nvSpPr>
        <p:spPr>
          <a:xfrm>
            <a:off x="152400" y="855860"/>
            <a:ext cx="8839200" cy="846386"/>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Edwards Ground may hold aero club aircraft to the side of taxiways </a:t>
            </a:r>
            <a:r>
              <a:rPr lang="en-US" sz="1600" b="1" dirty="0"/>
              <a:t>A, F, C, or E</a:t>
            </a:r>
            <a:r>
              <a:rPr lang="en-US" sz="1600" dirty="0"/>
              <a:t> and allow aircraft with wingspans less than 45’ to taxi past.</a:t>
            </a:r>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outdoor object&#10;&#10;Description automatically generated">
            <a:extLst>
              <a:ext uri="{FF2B5EF4-FFF2-40B4-BE49-F238E27FC236}">
                <a16:creationId xmlns:a16="http://schemas.microsoft.com/office/drawing/2014/main" id="{40F47D7B-2E49-57B0-2559-ABD1A95CD39A}"/>
              </a:ext>
            </a:extLst>
          </p:cNvPr>
          <p:cNvPicPr>
            <a:picLocks noChangeAspect="1"/>
          </p:cNvPicPr>
          <p:nvPr/>
        </p:nvPicPr>
        <p:blipFill rotWithShape="1">
          <a:blip r:embed="rId3">
            <a:extLst>
              <a:ext uri="{28A0092B-C50C-407E-A947-70E740481C1C}">
                <a14:useLocalDpi xmlns:a14="http://schemas.microsoft.com/office/drawing/2010/main" val="0"/>
              </a:ext>
            </a:extLst>
          </a:blip>
          <a:srcRect l="20148" t="8286" r="28538" b="20455"/>
          <a:stretch/>
        </p:blipFill>
        <p:spPr>
          <a:xfrm>
            <a:off x="1371600" y="1884948"/>
            <a:ext cx="6477000" cy="4886158"/>
          </a:xfrm>
          <a:prstGeom prst="rect">
            <a:avLst/>
          </a:prstGeom>
        </p:spPr>
      </p:pic>
      <p:cxnSp>
        <p:nvCxnSpPr>
          <p:cNvPr id="10" name="Straight Arrow Connector 9">
            <a:extLst>
              <a:ext uri="{FF2B5EF4-FFF2-40B4-BE49-F238E27FC236}">
                <a16:creationId xmlns:a16="http://schemas.microsoft.com/office/drawing/2014/main" id="{D32F9A6D-1AE2-7022-87DF-AEBB215810E4}"/>
              </a:ext>
            </a:extLst>
          </p:cNvPr>
          <p:cNvCxnSpPr>
            <a:cxnSpLocks/>
          </p:cNvCxnSpPr>
          <p:nvPr/>
        </p:nvCxnSpPr>
        <p:spPr>
          <a:xfrm flipH="1">
            <a:off x="2057400" y="4495800"/>
            <a:ext cx="762000" cy="2057400"/>
          </a:xfrm>
          <a:prstGeom prst="straightConnector1">
            <a:avLst/>
          </a:prstGeom>
          <a:ln>
            <a:solidFill>
              <a:srgbClr val="FFFF00"/>
            </a:solidFill>
            <a:tailEnd type="triangle"/>
          </a:ln>
        </p:spPr>
        <p:style>
          <a:lnRef idx="3">
            <a:schemeClr val="accent2"/>
          </a:lnRef>
          <a:fillRef idx="0">
            <a:schemeClr val="accent2"/>
          </a:fillRef>
          <a:effectRef idx="2">
            <a:schemeClr val="accent2"/>
          </a:effectRef>
          <a:fontRef idx="minor">
            <a:schemeClr val="tx1"/>
          </a:fontRef>
        </p:style>
      </p:cxnSp>
      <p:cxnSp>
        <p:nvCxnSpPr>
          <p:cNvPr id="15" name="Straight Arrow Connector 14">
            <a:extLst>
              <a:ext uri="{FF2B5EF4-FFF2-40B4-BE49-F238E27FC236}">
                <a16:creationId xmlns:a16="http://schemas.microsoft.com/office/drawing/2014/main" id="{9E5481AF-9316-8DDD-BC06-666956910889}"/>
              </a:ext>
            </a:extLst>
          </p:cNvPr>
          <p:cNvCxnSpPr>
            <a:cxnSpLocks/>
          </p:cNvCxnSpPr>
          <p:nvPr/>
        </p:nvCxnSpPr>
        <p:spPr>
          <a:xfrm>
            <a:off x="4953000" y="2667000"/>
            <a:ext cx="2514600" cy="685800"/>
          </a:xfrm>
          <a:prstGeom prst="straightConnector1">
            <a:avLst/>
          </a:prstGeom>
          <a:ln>
            <a:solidFill>
              <a:srgbClr val="FFFF00"/>
            </a:solidFill>
            <a:tailEnd type="triangle"/>
          </a:ln>
        </p:spPr>
        <p:style>
          <a:lnRef idx="3">
            <a:schemeClr val="accent2"/>
          </a:lnRef>
          <a:fillRef idx="0">
            <a:schemeClr val="accent2"/>
          </a:fillRef>
          <a:effectRef idx="2">
            <a:schemeClr val="accent2"/>
          </a:effectRef>
          <a:fontRef idx="minor">
            <a:schemeClr val="tx1"/>
          </a:fontRef>
        </p:style>
      </p:cxnSp>
      <p:cxnSp>
        <p:nvCxnSpPr>
          <p:cNvPr id="21" name="Straight Arrow Connector 20">
            <a:extLst>
              <a:ext uri="{FF2B5EF4-FFF2-40B4-BE49-F238E27FC236}">
                <a16:creationId xmlns:a16="http://schemas.microsoft.com/office/drawing/2014/main" id="{81D69A66-3833-AA2D-598B-13CCB825ABA6}"/>
              </a:ext>
            </a:extLst>
          </p:cNvPr>
          <p:cNvCxnSpPr>
            <a:cxnSpLocks/>
          </p:cNvCxnSpPr>
          <p:nvPr/>
        </p:nvCxnSpPr>
        <p:spPr>
          <a:xfrm flipH="1">
            <a:off x="2514600" y="3009900"/>
            <a:ext cx="1981200" cy="1257300"/>
          </a:xfrm>
          <a:prstGeom prst="straightConnector1">
            <a:avLst/>
          </a:prstGeom>
          <a:ln>
            <a:solidFill>
              <a:srgbClr val="FFFF00"/>
            </a:solidFill>
            <a:tailEnd type="triangle"/>
          </a:ln>
        </p:spPr>
        <p:style>
          <a:lnRef idx="3">
            <a:schemeClr val="accent2"/>
          </a:lnRef>
          <a:fillRef idx="0">
            <a:schemeClr val="accent2"/>
          </a:fillRef>
          <a:effectRef idx="2">
            <a:schemeClr val="accent2"/>
          </a:effectRef>
          <a:fontRef idx="minor">
            <a:schemeClr val="tx1"/>
          </a:fontRef>
        </p:style>
      </p:cxnSp>
      <p:cxnSp>
        <p:nvCxnSpPr>
          <p:cNvPr id="25" name="Straight Arrow Connector 24">
            <a:extLst>
              <a:ext uri="{FF2B5EF4-FFF2-40B4-BE49-F238E27FC236}">
                <a16:creationId xmlns:a16="http://schemas.microsoft.com/office/drawing/2014/main" id="{A11FDF9D-C231-EE76-94D5-5A1E9A6D15A7}"/>
              </a:ext>
            </a:extLst>
          </p:cNvPr>
          <p:cNvCxnSpPr>
            <a:cxnSpLocks/>
          </p:cNvCxnSpPr>
          <p:nvPr/>
        </p:nvCxnSpPr>
        <p:spPr>
          <a:xfrm flipV="1">
            <a:off x="4419600" y="2667000"/>
            <a:ext cx="533400" cy="381000"/>
          </a:xfrm>
          <a:prstGeom prst="straightConnector1">
            <a:avLst/>
          </a:prstGeom>
          <a:ln>
            <a:solidFill>
              <a:srgbClr val="FFFF00"/>
            </a:solidFill>
            <a:tailEnd type="triangle"/>
          </a:ln>
        </p:spPr>
        <p:style>
          <a:lnRef idx="3">
            <a:schemeClr val="accent2"/>
          </a:lnRef>
          <a:fillRef idx="0">
            <a:schemeClr val="accent2"/>
          </a:fillRef>
          <a:effectRef idx="2">
            <a:schemeClr val="accent2"/>
          </a:effectRef>
          <a:fontRef idx="minor">
            <a:schemeClr val="tx1"/>
          </a:fontRef>
        </p:style>
      </p:cxnSp>
      <p:cxnSp>
        <p:nvCxnSpPr>
          <p:cNvPr id="28" name="Straight Arrow Connector 27">
            <a:extLst>
              <a:ext uri="{FF2B5EF4-FFF2-40B4-BE49-F238E27FC236}">
                <a16:creationId xmlns:a16="http://schemas.microsoft.com/office/drawing/2014/main" id="{0CA615BD-BE02-E008-3D0E-01C9993469AA}"/>
              </a:ext>
            </a:extLst>
          </p:cNvPr>
          <p:cNvCxnSpPr>
            <a:cxnSpLocks/>
          </p:cNvCxnSpPr>
          <p:nvPr/>
        </p:nvCxnSpPr>
        <p:spPr>
          <a:xfrm>
            <a:off x="2590800" y="4223753"/>
            <a:ext cx="228600" cy="348247"/>
          </a:xfrm>
          <a:prstGeom prst="straightConnector1">
            <a:avLst/>
          </a:prstGeom>
          <a:ln>
            <a:solidFill>
              <a:srgbClr val="FFFF00"/>
            </a:solidFill>
            <a:tailEnd type="triangle"/>
          </a:ln>
        </p:spPr>
        <p:style>
          <a:lnRef idx="3">
            <a:schemeClr val="accent2"/>
          </a:lnRef>
          <a:fillRef idx="0">
            <a:schemeClr val="accent2"/>
          </a:fillRef>
          <a:effectRef idx="2">
            <a:schemeClr val="accent2"/>
          </a:effectRef>
          <a:fontRef idx="minor">
            <a:schemeClr val="tx1"/>
          </a:fontRef>
        </p:style>
      </p:cxnSp>
      <p:cxnSp>
        <p:nvCxnSpPr>
          <p:cNvPr id="32" name="Straight Arrow Connector 31">
            <a:extLst>
              <a:ext uri="{FF2B5EF4-FFF2-40B4-BE49-F238E27FC236}">
                <a16:creationId xmlns:a16="http://schemas.microsoft.com/office/drawing/2014/main" id="{84C1D742-65EB-65C1-F319-9A34BFD05DEA}"/>
              </a:ext>
            </a:extLst>
          </p:cNvPr>
          <p:cNvCxnSpPr>
            <a:cxnSpLocks/>
          </p:cNvCxnSpPr>
          <p:nvPr/>
        </p:nvCxnSpPr>
        <p:spPr>
          <a:xfrm flipH="1" flipV="1">
            <a:off x="4800600" y="1986547"/>
            <a:ext cx="114300" cy="680453"/>
          </a:xfrm>
          <a:prstGeom prst="straightConnector1">
            <a:avLst/>
          </a:prstGeom>
          <a:ln>
            <a:solidFill>
              <a:srgbClr val="FFFF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930015260"/>
      </p:ext>
    </p:extLst>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303872"/>
            <a:ext cx="7543800" cy="492443"/>
          </a:xfrm>
          <a:prstGeom prst="rect">
            <a:avLst/>
          </a:prstGeom>
        </p:spPr>
        <p:txBody>
          <a:bodyPr vert="horz" wrap="square" lIns="0" tIns="0" rIns="0" bIns="0" rtlCol="0">
            <a:spAutoFit/>
          </a:bodyPr>
          <a:lstStyle/>
          <a:p>
            <a:pPr marL="1304925">
              <a:lnSpc>
                <a:spcPct val="100000"/>
              </a:lnSpc>
            </a:pPr>
            <a:r>
              <a:rPr lang="en-US" dirty="0"/>
              <a:t>Opposite Direction Taxi Operations</a:t>
            </a:r>
            <a:endParaRPr dirty="0"/>
          </a:p>
        </p:txBody>
      </p:sp>
      <p:sp>
        <p:nvSpPr>
          <p:cNvPr id="3" name="Rectangle 2"/>
          <p:cNvSpPr/>
          <p:nvPr/>
        </p:nvSpPr>
        <p:spPr>
          <a:xfrm>
            <a:off x="152400" y="927808"/>
            <a:ext cx="8839200" cy="1831271"/>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Aeroclub aircraft will hold on taxiway with the outside tire on edge line while opposite direction aircraft taxies by.</a:t>
            </a:r>
          </a:p>
          <a:p>
            <a:pPr marL="285750" indent="-285750">
              <a:buFont typeface="Arial" panose="020B0604020202020204" pitchFamily="34" charset="0"/>
              <a:buChar char="•"/>
            </a:pPr>
            <a:r>
              <a:rPr lang="en-US" sz="1600" dirty="0"/>
              <a:t>Example Phraseology: </a:t>
            </a:r>
          </a:p>
          <a:p>
            <a:pPr marL="742950" lvl="1" indent="-285750">
              <a:buFont typeface="Arial" panose="020B0604020202020204" pitchFamily="34" charset="0"/>
              <a:buChar char="•"/>
            </a:pPr>
            <a:r>
              <a:rPr lang="en-US" sz="1600" dirty="0"/>
              <a:t>“N108ED OFFSET RIGHT AND HOLD FOR OPPOSITE DIRECTION F35”</a:t>
            </a:r>
          </a:p>
          <a:p>
            <a:pPr marL="742950" lvl="1" indent="-285750">
              <a:buFont typeface="Arial" panose="020B0604020202020204" pitchFamily="34" charset="0"/>
              <a:buChar char="•"/>
            </a:pPr>
            <a:r>
              <a:rPr lang="en-US" sz="1600" dirty="0"/>
              <a:t>“JESTER32 TAXI RIGHTSIDE OF TAXIWAY CHARLIE FOR OPPOSITE DIRECTION C172”</a:t>
            </a:r>
          </a:p>
          <a:p>
            <a:pPr marL="742950" lvl="1" indent="-285750">
              <a:buFont typeface="Arial" panose="020B0604020202020204" pitchFamily="34" charset="0"/>
              <a:buChar char="•"/>
            </a:pPr>
            <a:r>
              <a:rPr lang="en-US" sz="1600" dirty="0"/>
              <a:t>“N108ED CONTINUE TAXING” </a:t>
            </a:r>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 outdoor object&#10;&#10;Description automatically generated">
            <a:extLst>
              <a:ext uri="{FF2B5EF4-FFF2-40B4-BE49-F238E27FC236}">
                <a16:creationId xmlns:a16="http://schemas.microsoft.com/office/drawing/2014/main" id="{40F47D7B-2E49-57B0-2559-ABD1A95CD39A}"/>
              </a:ext>
            </a:extLst>
          </p:cNvPr>
          <p:cNvPicPr>
            <a:picLocks noChangeAspect="1"/>
          </p:cNvPicPr>
          <p:nvPr/>
        </p:nvPicPr>
        <p:blipFill rotWithShape="1">
          <a:blip r:embed="rId3">
            <a:extLst>
              <a:ext uri="{28A0092B-C50C-407E-A947-70E740481C1C}">
                <a14:useLocalDpi xmlns:a14="http://schemas.microsoft.com/office/drawing/2010/main" val="0"/>
              </a:ext>
            </a:extLst>
          </a:blip>
          <a:srcRect l="48825" t="19177" r="40808" b="74355"/>
          <a:stretch/>
        </p:blipFill>
        <p:spPr>
          <a:xfrm>
            <a:off x="76201" y="3581400"/>
            <a:ext cx="8986536" cy="3045583"/>
          </a:xfrm>
          <a:prstGeom prst="rect">
            <a:avLst/>
          </a:prstGeom>
        </p:spPr>
      </p:pic>
      <p:cxnSp>
        <p:nvCxnSpPr>
          <p:cNvPr id="28" name="Straight Arrow Connector 27">
            <a:extLst>
              <a:ext uri="{FF2B5EF4-FFF2-40B4-BE49-F238E27FC236}">
                <a16:creationId xmlns:a16="http://schemas.microsoft.com/office/drawing/2014/main" id="{0CA615BD-BE02-E008-3D0E-01C9993469AA}"/>
              </a:ext>
            </a:extLst>
          </p:cNvPr>
          <p:cNvCxnSpPr>
            <a:cxnSpLocks/>
          </p:cNvCxnSpPr>
          <p:nvPr/>
        </p:nvCxnSpPr>
        <p:spPr>
          <a:xfrm>
            <a:off x="2879736" y="4551871"/>
            <a:ext cx="1568734" cy="440030"/>
          </a:xfrm>
          <a:prstGeom prst="straightConnector1">
            <a:avLst/>
          </a:prstGeom>
          <a:ln>
            <a:solidFill>
              <a:srgbClr val="FFFF00"/>
            </a:solidFill>
            <a:tailEnd type="triangle"/>
          </a:ln>
        </p:spPr>
        <p:style>
          <a:lnRef idx="3">
            <a:schemeClr val="accent2"/>
          </a:lnRef>
          <a:fillRef idx="0">
            <a:schemeClr val="accent2"/>
          </a:fillRef>
          <a:effectRef idx="2">
            <a:schemeClr val="accent2"/>
          </a:effectRef>
          <a:fontRef idx="minor">
            <a:schemeClr val="tx1"/>
          </a:fontRef>
        </p:style>
      </p:cxnSp>
      <p:pic>
        <p:nvPicPr>
          <p:cNvPr id="4" name="Picture 3">
            <a:extLst>
              <a:ext uri="{FF2B5EF4-FFF2-40B4-BE49-F238E27FC236}">
                <a16:creationId xmlns:a16="http://schemas.microsoft.com/office/drawing/2014/main" id="{ABC2B2B9-BD7F-921E-A03C-EE1323596E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126824">
            <a:off x="3645652" y="4396354"/>
            <a:ext cx="214135" cy="181953"/>
          </a:xfrm>
          <a:prstGeom prst="rect">
            <a:avLst/>
          </a:prstGeom>
        </p:spPr>
      </p:pic>
      <p:pic>
        <p:nvPicPr>
          <p:cNvPr id="5" name="Picture 4">
            <a:extLst>
              <a:ext uri="{FF2B5EF4-FFF2-40B4-BE49-F238E27FC236}">
                <a16:creationId xmlns:a16="http://schemas.microsoft.com/office/drawing/2014/main" id="{2B923395-977C-8159-570B-C0DA53760BF3}"/>
              </a:ext>
            </a:extLst>
          </p:cNvPr>
          <p:cNvPicPr>
            <a:picLocks noChangeAspect="1"/>
          </p:cNvPicPr>
          <p:nvPr/>
        </p:nvPicPr>
        <p:blipFill>
          <a:blip r:embed="rId5"/>
          <a:stretch>
            <a:fillRect/>
          </a:stretch>
        </p:blipFill>
        <p:spPr>
          <a:xfrm rot="11724009">
            <a:off x="2540868" y="4431825"/>
            <a:ext cx="312600" cy="240093"/>
          </a:xfrm>
          <a:prstGeom prst="rect">
            <a:avLst/>
          </a:prstGeom>
        </p:spPr>
      </p:pic>
    </p:spTree>
    <p:extLst>
      <p:ext uri="{BB962C8B-B14F-4D97-AF65-F5344CB8AC3E}">
        <p14:creationId xmlns:p14="http://schemas.microsoft.com/office/powerpoint/2010/main" val="4259284318"/>
      </p:ext>
    </p:extLst>
  </p:cSld>
  <p:clrMapOvr>
    <a:masterClrMapping/>
  </p:clrMapOvr>
  <p:transition>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E7D15B7-00CF-D07B-DA94-290ECFD73725}"/>
              </a:ext>
            </a:extLst>
          </p:cNvPr>
          <p:cNvPicPr>
            <a:picLocks noChangeAspect="1"/>
          </p:cNvPicPr>
          <p:nvPr/>
        </p:nvPicPr>
        <p:blipFill rotWithShape="1">
          <a:blip r:embed="rId3">
            <a:extLst>
              <a:ext uri="{28A0092B-C50C-407E-A947-70E740481C1C}">
                <a14:useLocalDpi xmlns:a14="http://schemas.microsoft.com/office/drawing/2010/main" val="0"/>
              </a:ext>
            </a:extLst>
          </a:blip>
          <a:srcRect l="17931" t="15711" r="22903" b="20953"/>
          <a:stretch/>
        </p:blipFill>
        <p:spPr>
          <a:xfrm>
            <a:off x="4043157" y="2743200"/>
            <a:ext cx="4876800" cy="3365680"/>
          </a:xfrm>
          <a:prstGeom prst="rect">
            <a:avLst/>
          </a:prstGeom>
        </p:spPr>
      </p:pic>
      <p:sp>
        <p:nvSpPr>
          <p:cNvPr id="2" name="object 2"/>
          <p:cNvSpPr txBox="1">
            <a:spLocks noGrp="1"/>
          </p:cNvSpPr>
          <p:nvPr>
            <p:ph type="title"/>
          </p:nvPr>
        </p:nvSpPr>
        <p:spPr>
          <a:xfrm>
            <a:off x="1408493" y="371121"/>
            <a:ext cx="6327013" cy="492443"/>
          </a:xfrm>
          <a:prstGeom prst="rect">
            <a:avLst/>
          </a:prstGeom>
        </p:spPr>
        <p:txBody>
          <a:bodyPr vert="horz" wrap="square" lIns="0" tIns="0" rIns="0" bIns="0" rtlCol="0">
            <a:spAutoFit/>
          </a:bodyPr>
          <a:lstStyle/>
          <a:p>
            <a:pPr marL="1304925">
              <a:lnSpc>
                <a:spcPct val="100000"/>
              </a:lnSpc>
            </a:pPr>
            <a:r>
              <a:rPr lang="en-US" dirty="0"/>
              <a:t>Departure Procedures  </a:t>
            </a:r>
            <a:endParaRPr dirty="0"/>
          </a:p>
        </p:txBody>
      </p:sp>
      <p:sp>
        <p:nvSpPr>
          <p:cNvPr id="3" name="Rectangle 2"/>
          <p:cNvSpPr/>
          <p:nvPr/>
        </p:nvSpPr>
        <p:spPr>
          <a:xfrm>
            <a:off x="152399" y="800879"/>
            <a:ext cx="8839200" cy="2354491"/>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The aircraft will contact Edwards Ground for taxi instructions. First request made to Ground should be requesting to taxi to the “run up” area on Ramp 1. Once complete, request to taxi to active runway.</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Performing “run up” prior to entering Taxiway Bravo prevents the taxiway from being unnecessarily occupied, which slows operations (i.e. landing aircraft exiting at the end of the runway due to Bravo being unavailable)</a:t>
            </a:r>
            <a:endParaRPr lang="en-US" sz="1700" dirty="0"/>
          </a:p>
          <a:p>
            <a:pPr lvl="1"/>
            <a:endParaRPr lang="en-US" sz="1700" dirty="0"/>
          </a:p>
          <a:p>
            <a:pPr marL="285750" lvl="0" indent="-285750">
              <a:buFont typeface="Arial" panose="020B0604020202020204" pitchFamily="34" charset="0"/>
              <a:buChar char="•"/>
            </a:pPr>
            <a:endParaRPr lang="en-US" sz="1700" dirty="0"/>
          </a:p>
        </p:txBody>
      </p:sp>
      <p:sp>
        <p:nvSpPr>
          <p:cNvPr id="17" name="TextBox 16">
            <a:extLst>
              <a:ext uri="{FF2B5EF4-FFF2-40B4-BE49-F238E27FC236}">
                <a16:creationId xmlns:a16="http://schemas.microsoft.com/office/drawing/2014/main" id="{9EE43F65-FF0C-7AD0-D4E4-ADF734A20B7B}"/>
              </a:ext>
            </a:extLst>
          </p:cNvPr>
          <p:cNvSpPr txBox="1"/>
          <p:nvPr/>
        </p:nvSpPr>
        <p:spPr>
          <a:xfrm rot="19776549">
            <a:off x="6819461" y="3103964"/>
            <a:ext cx="1219200" cy="369332"/>
          </a:xfrm>
          <a:prstGeom prst="rect">
            <a:avLst/>
          </a:prstGeom>
          <a:noFill/>
        </p:spPr>
        <p:txBody>
          <a:bodyPr wrap="square" rtlCol="0">
            <a:spAutoFit/>
          </a:bodyPr>
          <a:lstStyle/>
          <a:p>
            <a:r>
              <a:rPr lang="en-US" dirty="0"/>
              <a:t>Run up</a:t>
            </a:r>
          </a:p>
        </p:txBody>
      </p:sp>
      <p:sp>
        <p:nvSpPr>
          <p:cNvPr id="21" name="TextBox 20">
            <a:extLst>
              <a:ext uri="{FF2B5EF4-FFF2-40B4-BE49-F238E27FC236}">
                <a16:creationId xmlns:a16="http://schemas.microsoft.com/office/drawing/2014/main" id="{D9037DC2-1425-7C6B-F5AC-537472F743F1}"/>
              </a:ext>
            </a:extLst>
          </p:cNvPr>
          <p:cNvSpPr txBox="1"/>
          <p:nvPr/>
        </p:nvSpPr>
        <p:spPr>
          <a:xfrm>
            <a:off x="171449" y="2899189"/>
            <a:ext cx="4045938" cy="2462213"/>
          </a:xfrm>
          <a:prstGeom prst="rect">
            <a:avLst/>
          </a:prstGeom>
          <a:noFill/>
        </p:spPr>
        <p:txBody>
          <a:bodyPr wrap="square" rtlCol="0">
            <a:spAutoFit/>
          </a:bodyPr>
          <a:lstStyle/>
          <a:p>
            <a:r>
              <a:rPr lang="en-US" sz="1400" dirty="0"/>
              <a:t>Phraseology</a:t>
            </a:r>
          </a:p>
          <a:p>
            <a:pPr marL="285750" indent="-285750">
              <a:buFont typeface="Arial" panose="020B0604020202020204" pitchFamily="34" charset="0"/>
              <a:buChar char="•"/>
            </a:pPr>
            <a:r>
              <a:rPr lang="en-US" sz="1400" dirty="0"/>
              <a:t>Aircraft: “EDWARDS GROUND (AIRCRAFT CALLSIGN), REQUEST TAXI TO RUN UP AREA.</a:t>
            </a:r>
          </a:p>
          <a:p>
            <a:pPr marL="285750" indent="-285750">
              <a:buFont typeface="Arial" panose="020B0604020202020204" pitchFamily="34" charset="0"/>
              <a:buChar char="•"/>
            </a:pPr>
            <a:r>
              <a:rPr lang="en-US" sz="1400" dirty="0"/>
              <a:t>GROUND: “(AIRCRAFT CALLSIGN), TAXI TO RUNUP AREA VIA FOXTROT.”</a:t>
            </a:r>
          </a:p>
          <a:p>
            <a:pPr marL="285750" indent="-285750">
              <a:buFont typeface="Arial" panose="020B0604020202020204" pitchFamily="34" charset="0"/>
              <a:buChar char="•"/>
            </a:pPr>
            <a:r>
              <a:rPr lang="en-US" sz="1400" dirty="0"/>
              <a:t>AIRCRAFT: “EDWARDS GROUND (AIRCRAFT CALLISIGN), REQUEST TO TAXI TO RUNWAY 23R AT BRAVO FOR (DEPARTURE ROUTE).</a:t>
            </a:r>
          </a:p>
          <a:p>
            <a:pPr marL="285750" indent="-285750">
              <a:buFont typeface="Arial" panose="020B0604020202020204" pitchFamily="34" charset="0"/>
              <a:buChar char="•"/>
            </a:pPr>
            <a:r>
              <a:rPr lang="en-US" sz="1400" dirty="0"/>
              <a:t>GROUND: “(AIRCRAFT CALLSIGN), RUNWAY 23R AT BRAVO INTERSECTION DEPARTURE, TAXI VIA BRAVO. COPY (DEPARTURE ROUTE).</a:t>
            </a:r>
          </a:p>
        </p:txBody>
      </p:sp>
      <p:sp>
        <p:nvSpPr>
          <p:cNvPr id="6" name="Rectangle: Rounded Corners 5">
            <a:extLst>
              <a:ext uri="{FF2B5EF4-FFF2-40B4-BE49-F238E27FC236}">
                <a16:creationId xmlns:a16="http://schemas.microsoft.com/office/drawing/2014/main" id="{0952F351-E8E3-DF5A-B64E-80350BE3A6CF}"/>
              </a:ext>
            </a:extLst>
          </p:cNvPr>
          <p:cNvSpPr/>
          <p:nvPr/>
        </p:nvSpPr>
        <p:spPr>
          <a:xfrm rot="19613209">
            <a:off x="7277801" y="3466410"/>
            <a:ext cx="193496" cy="199574"/>
          </a:xfrm>
          <a:prstGeom prst="round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C561CC45-F2C9-5BEA-4CB0-F68726CC97DE}"/>
              </a:ext>
            </a:extLst>
          </p:cNvPr>
          <p:cNvCxnSpPr>
            <a:cxnSpLocks/>
          </p:cNvCxnSpPr>
          <p:nvPr/>
        </p:nvCxnSpPr>
        <p:spPr>
          <a:xfrm>
            <a:off x="5867400" y="4197440"/>
            <a:ext cx="304800" cy="45720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65C1E6A-6425-E6D2-1FA8-88B721E64E9C}"/>
              </a:ext>
            </a:extLst>
          </p:cNvPr>
          <p:cNvCxnSpPr>
            <a:cxnSpLocks/>
          </p:cNvCxnSpPr>
          <p:nvPr/>
        </p:nvCxnSpPr>
        <p:spPr>
          <a:xfrm>
            <a:off x="4254499" y="5132802"/>
            <a:ext cx="304800" cy="457200"/>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9D018A8-F810-2906-2520-AA524EC8940A}"/>
              </a:ext>
            </a:extLst>
          </p:cNvPr>
          <p:cNvCxnSpPr>
            <a:cxnSpLocks/>
          </p:cNvCxnSpPr>
          <p:nvPr/>
        </p:nvCxnSpPr>
        <p:spPr>
          <a:xfrm flipV="1">
            <a:off x="4559299" y="3810000"/>
            <a:ext cx="2950799" cy="182071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B8A2006-778A-5541-BC0F-C0DAD99CB547}"/>
              </a:ext>
            </a:extLst>
          </p:cNvPr>
          <p:cNvCxnSpPr>
            <a:cxnSpLocks/>
            <a:endCxn id="6" idx="2"/>
          </p:cNvCxnSpPr>
          <p:nvPr/>
        </p:nvCxnSpPr>
        <p:spPr>
          <a:xfrm flipH="1" flipV="1">
            <a:off x="7429062" y="3649778"/>
            <a:ext cx="81036" cy="160222"/>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7332195"/>
      </p:ext>
    </p:extLst>
  </p:cSld>
  <p:clrMapOvr>
    <a:masterClrMapping/>
  </p:clrMapOvr>
  <p:transition>
    <p:split orient="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1" y="371121"/>
            <a:ext cx="6897306" cy="492443"/>
          </a:xfrm>
          <a:prstGeom prst="rect">
            <a:avLst/>
          </a:prstGeom>
        </p:spPr>
        <p:txBody>
          <a:bodyPr vert="horz" wrap="square" lIns="0" tIns="0" rIns="0" bIns="0" rtlCol="0">
            <a:spAutoFit/>
          </a:bodyPr>
          <a:lstStyle/>
          <a:p>
            <a:pPr marL="1304925">
              <a:lnSpc>
                <a:spcPct val="100000"/>
              </a:lnSpc>
            </a:pPr>
            <a:r>
              <a:rPr lang="en-US" dirty="0"/>
              <a:t>RWY 23 Rosamond Departure</a:t>
            </a:r>
            <a:endParaRPr dirty="0"/>
          </a:p>
        </p:txBody>
      </p:sp>
      <p:sp>
        <p:nvSpPr>
          <p:cNvPr id="3" name="Rectangle 2"/>
          <p:cNvSpPr/>
          <p:nvPr/>
        </p:nvSpPr>
        <p:spPr>
          <a:xfrm>
            <a:off x="152398" y="1100855"/>
            <a:ext cx="8839200" cy="1354217"/>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Depart at or below 3300’ MSL. Turn north-westbound and head towards the Golf Course. Once north of Rosamond Blvd, continue westbound while remaining north of Rosamond Blvd. (Expect early turns toward the golf course to expedite operations on 23L/05R).</a:t>
            </a:r>
            <a:endParaRPr lang="en-US" sz="1700" dirty="0"/>
          </a:p>
          <a:p>
            <a:pPr marL="285750" lvl="0" indent="-285750">
              <a:buFont typeface="Arial" panose="020B0604020202020204" pitchFamily="34" charset="0"/>
              <a:buChar char="•"/>
            </a:pPr>
            <a:endParaRPr lang="en-US" sz="17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tellite image of a planet&#10;&#10;Description automatically generated with low confidence">
            <a:extLst>
              <a:ext uri="{FF2B5EF4-FFF2-40B4-BE49-F238E27FC236}">
                <a16:creationId xmlns:a16="http://schemas.microsoft.com/office/drawing/2014/main" id="{4713F5B8-80C1-EBFD-44A2-7A9709E01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363" t="27974" r="18563" b="12241"/>
          <a:stretch/>
        </p:blipFill>
        <p:spPr>
          <a:xfrm>
            <a:off x="112013" y="2514600"/>
            <a:ext cx="8919971" cy="3896079"/>
          </a:xfrm>
          <a:prstGeom prst="rect">
            <a:avLst/>
          </a:prstGeom>
        </p:spPr>
      </p:pic>
      <p:sp>
        <p:nvSpPr>
          <p:cNvPr id="6" name="TextBox 5">
            <a:extLst>
              <a:ext uri="{FF2B5EF4-FFF2-40B4-BE49-F238E27FC236}">
                <a16:creationId xmlns:a16="http://schemas.microsoft.com/office/drawing/2014/main" id="{686061E1-BBD6-43EB-DBEA-A8FA497C1168}"/>
              </a:ext>
            </a:extLst>
          </p:cNvPr>
          <p:cNvSpPr txBox="1"/>
          <p:nvPr/>
        </p:nvSpPr>
        <p:spPr>
          <a:xfrm rot="19639209">
            <a:off x="971657" y="4652289"/>
            <a:ext cx="2949067" cy="369332"/>
          </a:xfrm>
          <a:prstGeom prst="rect">
            <a:avLst/>
          </a:prstGeom>
          <a:noFill/>
        </p:spPr>
        <p:txBody>
          <a:bodyPr wrap="square" rtlCol="0">
            <a:spAutoFit/>
          </a:bodyPr>
          <a:lstStyle/>
          <a:p>
            <a:r>
              <a:rPr lang="en-US" dirty="0"/>
              <a:t>Rosamond Blvd 3300’ MSL</a:t>
            </a:r>
          </a:p>
        </p:txBody>
      </p:sp>
      <p:cxnSp>
        <p:nvCxnSpPr>
          <p:cNvPr id="31" name="Straight Arrow Connector 30">
            <a:extLst>
              <a:ext uri="{FF2B5EF4-FFF2-40B4-BE49-F238E27FC236}">
                <a16:creationId xmlns:a16="http://schemas.microsoft.com/office/drawing/2014/main" id="{0A30BEC1-6D14-3D5C-21B3-C270F46E78A7}"/>
              </a:ext>
            </a:extLst>
          </p:cNvPr>
          <p:cNvCxnSpPr>
            <a:cxnSpLocks/>
          </p:cNvCxnSpPr>
          <p:nvPr/>
        </p:nvCxnSpPr>
        <p:spPr>
          <a:xfrm flipH="1">
            <a:off x="1007719" y="3730278"/>
            <a:ext cx="3434401" cy="228952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3" name="Straight Connector 32">
            <a:extLst>
              <a:ext uri="{FF2B5EF4-FFF2-40B4-BE49-F238E27FC236}">
                <a16:creationId xmlns:a16="http://schemas.microsoft.com/office/drawing/2014/main" id="{B1C726E5-4FB6-368D-686B-A278F32AB2CD}"/>
              </a:ext>
            </a:extLst>
          </p:cNvPr>
          <p:cNvCxnSpPr>
            <a:cxnSpLocks/>
          </p:cNvCxnSpPr>
          <p:nvPr/>
        </p:nvCxnSpPr>
        <p:spPr>
          <a:xfrm flipH="1">
            <a:off x="5925692" y="3429000"/>
            <a:ext cx="1067711" cy="637489"/>
          </a:xfrm>
          <a:prstGeom prst="line">
            <a:avLst/>
          </a:prstGeom>
        </p:spPr>
        <p:style>
          <a:lnRef idx="3">
            <a:schemeClr val="accent1"/>
          </a:lnRef>
          <a:fillRef idx="0">
            <a:schemeClr val="accent1"/>
          </a:fillRef>
          <a:effectRef idx="2">
            <a:schemeClr val="accent1"/>
          </a:effectRef>
          <a:fontRef idx="minor">
            <a:schemeClr val="tx1"/>
          </a:fontRef>
        </p:style>
      </p:cxnSp>
      <p:cxnSp>
        <p:nvCxnSpPr>
          <p:cNvPr id="35" name="Straight Connector 34">
            <a:extLst>
              <a:ext uri="{FF2B5EF4-FFF2-40B4-BE49-F238E27FC236}">
                <a16:creationId xmlns:a16="http://schemas.microsoft.com/office/drawing/2014/main" id="{3452CFF0-1CCB-16FE-B29F-B406C4ABC186}"/>
              </a:ext>
            </a:extLst>
          </p:cNvPr>
          <p:cNvCxnSpPr>
            <a:cxnSpLocks/>
          </p:cNvCxnSpPr>
          <p:nvPr/>
        </p:nvCxnSpPr>
        <p:spPr>
          <a:xfrm>
            <a:off x="4419600" y="3747744"/>
            <a:ext cx="1506092" cy="318745"/>
          </a:xfrm>
          <a:prstGeom prst="line">
            <a:avLst/>
          </a:prstGeom>
        </p:spPr>
        <p:style>
          <a:lnRef idx="3">
            <a:schemeClr val="accent1"/>
          </a:lnRef>
          <a:fillRef idx="0">
            <a:schemeClr val="accent1"/>
          </a:fillRef>
          <a:effectRef idx="2">
            <a:schemeClr val="accent1"/>
          </a:effectRef>
          <a:fontRef idx="minor">
            <a:schemeClr val="tx1"/>
          </a:fontRef>
        </p:style>
      </p:cxnSp>
      <p:cxnSp>
        <p:nvCxnSpPr>
          <p:cNvPr id="4" name="Straight Connector 3">
            <a:extLst>
              <a:ext uri="{FF2B5EF4-FFF2-40B4-BE49-F238E27FC236}">
                <a16:creationId xmlns:a16="http://schemas.microsoft.com/office/drawing/2014/main" id="{20C1C367-4515-A6CB-0332-5BF277F8BF93}"/>
              </a:ext>
            </a:extLst>
          </p:cNvPr>
          <p:cNvCxnSpPr>
            <a:cxnSpLocks/>
          </p:cNvCxnSpPr>
          <p:nvPr/>
        </p:nvCxnSpPr>
        <p:spPr>
          <a:xfrm>
            <a:off x="4419600" y="3747744"/>
            <a:ext cx="1658490" cy="874267"/>
          </a:xfrm>
          <a:prstGeom prst="line">
            <a:avLst/>
          </a:prstGeom>
        </p:spPr>
        <p:style>
          <a:lnRef idx="3">
            <a:schemeClr val="accent1"/>
          </a:lnRef>
          <a:fillRef idx="0">
            <a:schemeClr val="accent1"/>
          </a:fillRef>
          <a:effectRef idx="2">
            <a:schemeClr val="accent1"/>
          </a:effectRef>
          <a:fontRef idx="minor">
            <a:schemeClr val="tx1"/>
          </a:fontRef>
        </p:style>
      </p:cxnSp>
      <p:cxnSp>
        <p:nvCxnSpPr>
          <p:cNvPr id="8" name="Straight Connector 7">
            <a:extLst>
              <a:ext uri="{FF2B5EF4-FFF2-40B4-BE49-F238E27FC236}">
                <a16:creationId xmlns:a16="http://schemas.microsoft.com/office/drawing/2014/main" id="{3E1BF653-6F47-4E5C-33B5-37069FAC5E27}"/>
              </a:ext>
            </a:extLst>
          </p:cNvPr>
          <p:cNvCxnSpPr>
            <a:cxnSpLocks/>
          </p:cNvCxnSpPr>
          <p:nvPr/>
        </p:nvCxnSpPr>
        <p:spPr>
          <a:xfrm flipH="1">
            <a:off x="6029669" y="3907116"/>
            <a:ext cx="1209331" cy="714895"/>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5214461"/>
      </p:ext>
    </p:extLst>
  </p:cSld>
  <p:clrMapOvr>
    <a:masterClrMapping/>
  </p:clrMapOvr>
  <p:transition>
    <p:split orient="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0" y="303872"/>
            <a:ext cx="7543800" cy="492443"/>
          </a:xfrm>
          <a:prstGeom prst="rect">
            <a:avLst/>
          </a:prstGeom>
        </p:spPr>
        <p:txBody>
          <a:bodyPr vert="horz" wrap="square" lIns="0" tIns="0" rIns="0" bIns="0" rtlCol="0">
            <a:spAutoFit/>
          </a:bodyPr>
          <a:lstStyle/>
          <a:p>
            <a:pPr marL="1304925">
              <a:lnSpc>
                <a:spcPct val="100000"/>
              </a:lnSpc>
            </a:pPr>
            <a:r>
              <a:rPr lang="en-US" dirty="0"/>
              <a:t>South/North Base Patterns</a:t>
            </a:r>
            <a:endParaRPr dirty="0"/>
          </a:p>
        </p:txBody>
      </p:sp>
      <p:sp>
        <p:nvSpPr>
          <p:cNvPr id="3" name="Rectangle 2"/>
          <p:cNvSpPr/>
          <p:nvPr/>
        </p:nvSpPr>
        <p:spPr>
          <a:xfrm>
            <a:off x="152400" y="927808"/>
            <a:ext cx="8839200" cy="600164"/>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South and North Base patterns will remain at 2800</a:t>
            </a:r>
            <a:r>
              <a:rPr lang="en-US" sz="1600"/>
              <a:t>’. </a:t>
            </a:r>
            <a:endParaRPr lang="en-US" sz="16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764560"/>
      </p:ext>
    </p:extLst>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A7C8-C022-8BA4-2278-B83A43724E5F}"/>
              </a:ext>
            </a:extLst>
          </p:cNvPr>
          <p:cNvSpPr>
            <a:spLocks noGrp="1"/>
          </p:cNvSpPr>
          <p:nvPr>
            <p:ph type="title"/>
          </p:nvPr>
        </p:nvSpPr>
        <p:spPr>
          <a:xfrm>
            <a:off x="1408493" y="371121"/>
            <a:ext cx="6327013" cy="492443"/>
          </a:xfrm>
        </p:spPr>
        <p:txBody>
          <a:bodyPr/>
          <a:lstStyle/>
          <a:p>
            <a:pPr algn="ctr"/>
            <a:r>
              <a:rPr lang="en-US" dirty="0"/>
              <a:t>Contacts</a:t>
            </a:r>
          </a:p>
        </p:txBody>
      </p:sp>
      <p:sp>
        <p:nvSpPr>
          <p:cNvPr id="3" name="TextBox 2">
            <a:extLst>
              <a:ext uri="{FF2B5EF4-FFF2-40B4-BE49-F238E27FC236}">
                <a16:creationId xmlns:a16="http://schemas.microsoft.com/office/drawing/2014/main" id="{71BB767F-CECD-4E16-3EA9-56F8C575E900}"/>
              </a:ext>
            </a:extLst>
          </p:cNvPr>
          <p:cNvSpPr txBox="1"/>
          <p:nvPr/>
        </p:nvSpPr>
        <p:spPr>
          <a:xfrm>
            <a:off x="1408493" y="1899181"/>
            <a:ext cx="6327013" cy="4062651"/>
          </a:xfrm>
          <a:prstGeom prst="rect">
            <a:avLst/>
          </a:prstGeom>
          <a:noFill/>
        </p:spPr>
        <p:txBody>
          <a:bodyPr wrap="square" rtlCol="0">
            <a:spAutoFit/>
          </a:bodyPr>
          <a:lstStyle/>
          <a:p>
            <a:pPr algn="ctr"/>
            <a:r>
              <a:rPr lang="en-US" sz="2400" b="1" dirty="0"/>
              <a:t>Airfield Operation Flight: Director of Operations</a:t>
            </a:r>
          </a:p>
          <a:p>
            <a:pPr algn="ctr"/>
            <a:r>
              <a:rPr lang="en-US" sz="2400" dirty="0"/>
              <a:t>Mr. Scott “CD” Crawford: 661-277-7953</a:t>
            </a:r>
          </a:p>
          <a:p>
            <a:pPr algn="ctr"/>
            <a:r>
              <a:rPr lang="en-US" sz="2400" dirty="0"/>
              <a:t>1</a:t>
            </a:r>
            <a:r>
              <a:rPr lang="en-US" sz="2400" baseline="30000" dirty="0"/>
              <a:t>st</a:t>
            </a:r>
            <a:r>
              <a:rPr lang="en-US" sz="2400" dirty="0"/>
              <a:t> Lt Thomas Murphy 661-277-6326</a:t>
            </a:r>
          </a:p>
          <a:p>
            <a:pPr algn="ctr"/>
            <a:endParaRPr lang="en-US" sz="2400" dirty="0"/>
          </a:p>
          <a:p>
            <a:pPr algn="ctr"/>
            <a:r>
              <a:rPr lang="en-US" sz="2400" b="1" dirty="0"/>
              <a:t>Air Traffic Control: Chief Controllers</a:t>
            </a:r>
          </a:p>
          <a:p>
            <a:pPr algn="ctr"/>
            <a:r>
              <a:rPr lang="en-US" sz="2400" dirty="0"/>
              <a:t>SMSgt Katelyn “KM” Moore: 661-277-2121</a:t>
            </a:r>
          </a:p>
          <a:p>
            <a:pPr algn="ctr"/>
            <a:r>
              <a:rPr lang="en-US" sz="2400" dirty="0"/>
              <a:t>Mr. Nick “NK” Booker: 661-277-2121</a:t>
            </a:r>
          </a:p>
          <a:p>
            <a:pPr algn="ctr"/>
            <a:endParaRPr lang="en-US" sz="2400" dirty="0"/>
          </a:p>
          <a:p>
            <a:pPr algn="ctr"/>
            <a:r>
              <a:rPr lang="en-US" sz="2400" b="1" dirty="0"/>
              <a:t>Airfield Management: Airfield Manager </a:t>
            </a:r>
          </a:p>
          <a:p>
            <a:pPr algn="ctr"/>
            <a:r>
              <a:rPr lang="en-US" sz="2400" dirty="0"/>
              <a:t>Mr. Antoine “AL” Smith: 661-277-3808</a:t>
            </a:r>
          </a:p>
          <a:p>
            <a:r>
              <a:rPr lang="en-US" dirty="0"/>
              <a:t>	</a:t>
            </a:r>
          </a:p>
        </p:txBody>
      </p:sp>
    </p:spTree>
    <p:extLst>
      <p:ext uri="{BB962C8B-B14F-4D97-AF65-F5344CB8AC3E}">
        <p14:creationId xmlns:p14="http://schemas.microsoft.com/office/powerpoint/2010/main" val="2774104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2145E571-206A-6376-43E6-5C7A8FA58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995783"/>
            <a:ext cx="7459102" cy="4777496"/>
          </a:xfrm>
          <a:prstGeom prst="rect">
            <a:avLst/>
          </a:prstGeom>
        </p:spPr>
      </p:pic>
      <p:sp>
        <p:nvSpPr>
          <p:cNvPr id="2" name="object 2"/>
          <p:cNvSpPr txBox="1">
            <a:spLocks noGrp="1"/>
          </p:cNvSpPr>
          <p:nvPr>
            <p:ph type="title"/>
          </p:nvPr>
        </p:nvSpPr>
        <p:spPr>
          <a:xfrm>
            <a:off x="838201" y="371121"/>
            <a:ext cx="6897306" cy="492443"/>
          </a:xfrm>
          <a:prstGeom prst="rect">
            <a:avLst/>
          </a:prstGeom>
        </p:spPr>
        <p:txBody>
          <a:bodyPr vert="horz" wrap="square" lIns="0" tIns="0" rIns="0" bIns="0" rtlCol="0">
            <a:spAutoFit/>
          </a:bodyPr>
          <a:lstStyle/>
          <a:p>
            <a:pPr marL="1304925">
              <a:lnSpc>
                <a:spcPct val="100000"/>
              </a:lnSpc>
            </a:pPr>
            <a:r>
              <a:rPr lang="en-US" dirty="0"/>
              <a:t>RWY 5R North Re-Entry</a:t>
            </a:r>
            <a:endParaRPr dirty="0"/>
          </a:p>
        </p:txBody>
      </p:sp>
      <p:sp>
        <p:nvSpPr>
          <p:cNvPr id="3" name="Rectangle 2"/>
          <p:cNvSpPr/>
          <p:nvPr/>
        </p:nvSpPr>
        <p:spPr>
          <a:xfrm>
            <a:off x="989091" y="1115043"/>
            <a:ext cx="6478509" cy="861774"/>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3300’ Departure route with North Re-Entry 4300’.</a:t>
            </a:r>
            <a:endParaRPr lang="en-US" sz="1700" dirty="0"/>
          </a:p>
          <a:p>
            <a:pPr marL="285750" lvl="0" indent="-285750">
              <a:buFont typeface="Arial" panose="020B0604020202020204" pitchFamily="34" charset="0"/>
              <a:buChar char="•"/>
            </a:pPr>
            <a:endParaRPr lang="en-US" sz="17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86061E1-BBD6-43EB-DBEA-A8FA497C1168}"/>
              </a:ext>
            </a:extLst>
          </p:cNvPr>
          <p:cNvSpPr txBox="1"/>
          <p:nvPr/>
        </p:nvSpPr>
        <p:spPr>
          <a:xfrm>
            <a:off x="1500350" y="5264301"/>
            <a:ext cx="2621184" cy="338554"/>
          </a:xfrm>
          <a:prstGeom prst="rect">
            <a:avLst/>
          </a:prstGeom>
          <a:noFill/>
        </p:spPr>
        <p:txBody>
          <a:bodyPr wrap="square" rtlCol="0">
            <a:spAutoFit/>
          </a:bodyPr>
          <a:lstStyle/>
          <a:p>
            <a:r>
              <a:rPr lang="en-US" sz="1600" dirty="0"/>
              <a:t>Rosamond Blvd</a:t>
            </a:r>
          </a:p>
        </p:txBody>
      </p:sp>
      <p:cxnSp>
        <p:nvCxnSpPr>
          <p:cNvPr id="31" name="Straight Arrow Connector 30">
            <a:extLst>
              <a:ext uri="{FF2B5EF4-FFF2-40B4-BE49-F238E27FC236}">
                <a16:creationId xmlns:a16="http://schemas.microsoft.com/office/drawing/2014/main" id="{0A30BEC1-6D14-3D5C-21B3-C270F46E78A7}"/>
              </a:ext>
            </a:extLst>
          </p:cNvPr>
          <p:cNvCxnSpPr>
            <a:cxnSpLocks/>
          </p:cNvCxnSpPr>
          <p:nvPr/>
        </p:nvCxnSpPr>
        <p:spPr>
          <a:xfrm flipH="1">
            <a:off x="1447800" y="5562600"/>
            <a:ext cx="2362200"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5" name="Straight Connector 34">
            <a:extLst>
              <a:ext uri="{FF2B5EF4-FFF2-40B4-BE49-F238E27FC236}">
                <a16:creationId xmlns:a16="http://schemas.microsoft.com/office/drawing/2014/main" id="{3452CFF0-1CCB-16FE-B29F-B406C4ABC186}"/>
              </a:ext>
            </a:extLst>
          </p:cNvPr>
          <p:cNvCxnSpPr>
            <a:cxnSpLocks/>
          </p:cNvCxnSpPr>
          <p:nvPr/>
        </p:nvCxnSpPr>
        <p:spPr>
          <a:xfrm flipV="1">
            <a:off x="2599298" y="2281617"/>
            <a:ext cx="3649102" cy="2500752"/>
          </a:xfrm>
          <a:prstGeom prst="line">
            <a:avLst/>
          </a:prstGeom>
        </p:spPr>
        <p:style>
          <a:lnRef idx="3">
            <a:schemeClr val="accent6"/>
          </a:lnRef>
          <a:fillRef idx="0">
            <a:schemeClr val="accent6"/>
          </a:fillRef>
          <a:effectRef idx="2">
            <a:schemeClr val="accent6"/>
          </a:effectRef>
          <a:fontRef idx="minor">
            <a:schemeClr val="tx1"/>
          </a:fontRef>
        </p:style>
      </p:cxnSp>
      <p:cxnSp>
        <p:nvCxnSpPr>
          <p:cNvPr id="4" name="Straight Connector 3">
            <a:extLst>
              <a:ext uri="{FF2B5EF4-FFF2-40B4-BE49-F238E27FC236}">
                <a16:creationId xmlns:a16="http://schemas.microsoft.com/office/drawing/2014/main" id="{20C1C367-4515-A6CB-0332-5BF277F8BF93}"/>
              </a:ext>
            </a:extLst>
          </p:cNvPr>
          <p:cNvCxnSpPr>
            <a:cxnSpLocks/>
          </p:cNvCxnSpPr>
          <p:nvPr/>
        </p:nvCxnSpPr>
        <p:spPr>
          <a:xfrm flipV="1">
            <a:off x="3801519" y="4513180"/>
            <a:ext cx="1532481" cy="1039937"/>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Straight Connector 16">
            <a:extLst>
              <a:ext uri="{FF2B5EF4-FFF2-40B4-BE49-F238E27FC236}">
                <a16:creationId xmlns:a16="http://schemas.microsoft.com/office/drawing/2014/main" id="{B103C088-9F35-AB88-DF2C-F785A8EAB4A8}"/>
              </a:ext>
            </a:extLst>
          </p:cNvPr>
          <p:cNvCxnSpPr>
            <a:cxnSpLocks/>
          </p:cNvCxnSpPr>
          <p:nvPr/>
        </p:nvCxnSpPr>
        <p:spPr>
          <a:xfrm flipH="1" flipV="1">
            <a:off x="2599298" y="4782369"/>
            <a:ext cx="998014" cy="1440095"/>
          </a:xfrm>
          <a:prstGeom prst="line">
            <a:avLst/>
          </a:prstGeom>
        </p:spPr>
        <p:style>
          <a:lnRef idx="3">
            <a:schemeClr val="accent6"/>
          </a:lnRef>
          <a:fillRef idx="0">
            <a:schemeClr val="accent6"/>
          </a:fillRef>
          <a:effectRef idx="2">
            <a:schemeClr val="accent6"/>
          </a:effectRef>
          <a:fontRef idx="minor">
            <a:schemeClr val="tx1"/>
          </a:fontRef>
        </p:style>
      </p:cxnSp>
      <p:cxnSp>
        <p:nvCxnSpPr>
          <p:cNvPr id="22" name="Straight Connector 21">
            <a:extLst>
              <a:ext uri="{FF2B5EF4-FFF2-40B4-BE49-F238E27FC236}">
                <a16:creationId xmlns:a16="http://schemas.microsoft.com/office/drawing/2014/main" id="{DEC70D9D-EBA9-11B1-83A8-9AC877AE91FF}"/>
              </a:ext>
            </a:extLst>
          </p:cNvPr>
          <p:cNvCxnSpPr>
            <a:cxnSpLocks/>
          </p:cNvCxnSpPr>
          <p:nvPr/>
        </p:nvCxnSpPr>
        <p:spPr>
          <a:xfrm flipH="1" flipV="1">
            <a:off x="6248400" y="2281617"/>
            <a:ext cx="998014" cy="1372982"/>
          </a:xfrm>
          <a:prstGeom prst="line">
            <a:avLst/>
          </a:prstGeom>
        </p:spPr>
        <p:style>
          <a:lnRef idx="3">
            <a:schemeClr val="accent6"/>
          </a:lnRef>
          <a:fillRef idx="0">
            <a:schemeClr val="accent6"/>
          </a:fillRef>
          <a:effectRef idx="2">
            <a:schemeClr val="accent6"/>
          </a:effectRef>
          <a:fontRef idx="minor">
            <a:schemeClr val="tx1"/>
          </a:fontRef>
        </p:style>
      </p:cxnSp>
      <p:cxnSp>
        <p:nvCxnSpPr>
          <p:cNvPr id="24" name="Straight Connector 23">
            <a:extLst>
              <a:ext uri="{FF2B5EF4-FFF2-40B4-BE49-F238E27FC236}">
                <a16:creationId xmlns:a16="http://schemas.microsoft.com/office/drawing/2014/main" id="{017A8926-7DCD-8C5E-ED61-AA02753F0243}"/>
              </a:ext>
            </a:extLst>
          </p:cNvPr>
          <p:cNvCxnSpPr>
            <a:cxnSpLocks/>
          </p:cNvCxnSpPr>
          <p:nvPr/>
        </p:nvCxnSpPr>
        <p:spPr>
          <a:xfrm flipH="1">
            <a:off x="3580083" y="4953000"/>
            <a:ext cx="2095519" cy="1269464"/>
          </a:xfrm>
          <a:prstGeom prst="line">
            <a:avLst/>
          </a:prstGeom>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2D03CCBD-B70F-751E-D10E-F098C98380BC}"/>
              </a:ext>
            </a:extLst>
          </p:cNvPr>
          <p:cNvSpPr txBox="1"/>
          <p:nvPr/>
        </p:nvSpPr>
        <p:spPr>
          <a:xfrm rot="19514461">
            <a:off x="3877189" y="4732241"/>
            <a:ext cx="1188853" cy="338554"/>
          </a:xfrm>
          <a:prstGeom prst="rect">
            <a:avLst/>
          </a:prstGeom>
          <a:noFill/>
        </p:spPr>
        <p:txBody>
          <a:bodyPr wrap="square" rtlCol="0">
            <a:spAutoFit/>
          </a:bodyPr>
          <a:lstStyle/>
          <a:p>
            <a:r>
              <a:rPr lang="en-US" sz="1600" dirty="0"/>
              <a:t>3300’ MSL </a:t>
            </a:r>
          </a:p>
        </p:txBody>
      </p:sp>
    </p:spTree>
    <p:extLst>
      <p:ext uri="{BB962C8B-B14F-4D97-AF65-F5344CB8AC3E}">
        <p14:creationId xmlns:p14="http://schemas.microsoft.com/office/powerpoint/2010/main" val="423408624"/>
      </p:ext>
    </p:extLst>
  </p:cSld>
  <p:clrMapOvr>
    <a:masterClrMapping/>
  </p:clrMapOvr>
  <p:transition>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1" y="371121"/>
            <a:ext cx="6897306" cy="492443"/>
          </a:xfrm>
          <a:prstGeom prst="rect">
            <a:avLst/>
          </a:prstGeom>
        </p:spPr>
        <p:txBody>
          <a:bodyPr vert="horz" wrap="square" lIns="0" tIns="0" rIns="0" bIns="0" rtlCol="0">
            <a:spAutoFit/>
          </a:bodyPr>
          <a:lstStyle/>
          <a:p>
            <a:pPr marL="1304925">
              <a:lnSpc>
                <a:spcPct val="100000"/>
              </a:lnSpc>
            </a:pPr>
            <a:r>
              <a:rPr lang="en-US" dirty="0"/>
              <a:t>RWY 05 Rosamond Departure</a:t>
            </a:r>
            <a:endParaRPr dirty="0"/>
          </a:p>
        </p:txBody>
      </p:sp>
      <p:sp>
        <p:nvSpPr>
          <p:cNvPr id="3" name="Rectangle 2"/>
          <p:cNvSpPr/>
          <p:nvPr/>
        </p:nvSpPr>
        <p:spPr>
          <a:xfrm>
            <a:off x="152400" y="936513"/>
            <a:ext cx="8839200" cy="1354217"/>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Depart at or below 3300’ MSL. Turn northbound and make a left downwind departure. Once north of Rosamond Blvd, continue westbound while remaining north of Rosamond Blvd. (Use caution, route goes under the approach corridor)</a:t>
            </a:r>
            <a:endParaRPr lang="en-US" sz="1700" dirty="0"/>
          </a:p>
          <a:p>
            <a:pPr marL="285750" lvl="0" indent="-285750">
              <a:buFont typeface="Arial" panose="020B0604020202020204" pitchFamily="34" charset="0"/>
              <a:buChar char="•"/>
            </a:pPr>
            <a:endParaRPr lang="en-US" sz="17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tellite image of a planet&#10;&#10;Description automatically generated with low confidence">
            <a:extLst>
              <a:ext uri="{FF2B5EF4-FFF2-40B4-BE49-F238E27FC236}">
                <a16:creationId xmlns:a16="http://schemas.microsoft.com/office/drawing/2014/main" id="{4713F5B8-80C1-EBFD-44A2-7A9709E01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16" t="14883" r="15910" b="12110"/>
          <a:stretch/>
        </p:blipFill>
        <p:spPr>
          <a:xfrm>
            <a:off x="260690" y="2013199"/>
            <a:ext cx="8654710" cy="4616201"/>
          </a:xfrm>
          <a:prstGeom prst="rect">
            <a:avLst/>
          </a:prstGeom>
        </p:spPr>
      </p:pic>
      <p:sp>
        <p:nvSpPr>
          <p:cNvPr id="6" name="TextBox 5">
            <a:extLst>
              <a:ext uri="{FF2B5EF4-FFF2-40B4-BE49-F238E27FC236}">
                <a16:creationId xmlns:a16="http://schemas.microsoft.com/office/drawing/2014/main" id="{686061E1-BBD6-43EB-DBEA-A8FA497C1168}"/>
              </a:ext>
            </a:extLst>
          </p:cNvPr>
          <p:cNvSpPr txBox="1"/>
          <p:nvPr/>
        </p:nvSpPr>
        <p:spPr>
          <a:xfrm rot="19639209">
            <a:off x="1016273" y="4694213"/>
            <a:ext cx="3286171" cy="369332"/>
          </a:xfrm>
          <a:prstGeom prst="rect">
            <a:avLst/>
          </a:prstGeom>
          <a:noFill/>
        </p:spPr>
        <p:txBody>
          <a:bodyPr wrap="square" rtlCol="0">
            <a:spAutoFit/>
          </a:bodyPr>
          <a:lstStyle/>
          <a:p>
            <a:r>
              <a:rPr lang="en-US" dirty="0"/>
              <a:t>Rosamond Blvd 3300’ MSL</a:t>
            </a:r>
          </a:p>
        </p:txBody>
      </p:sp>
      <p:cxnSp>
        <p:nvCxnSpPr>
          <p:cNvPr id="31" name="Straight Arrow Connector 30">
            <a:extLst>
              <a:ext uri="{FF2B5EF4-FFF2-40B4-BE49-F238E27FC236}">
                <a16:creationId xmlns:a16="http://schemas.microsoft.com/office/drawing/2014/main" id="{0A30BEC1-6D14-3D5C-21B3-C270F46E78A7}"/>
              </a:ext>
            </a:extLst>
          </p:cNvPr>
          <p:cNvCxnSpPr>
            <a:cxnSpLocks/>
          </p:cNvCxnSpPr>
          <p:nvPr/>
        </p:nvCxnSpPr>
        <p:spPr>
          <a:xfrm flipH="1">
            <a:off x="925608" y="2582369"/>
            <a:ext cx="5494846" cy="358983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Freeform: Shape 9">
            <a:extLst>
              <a:ext uri="{FF2B5EF4-FFF2-40B4-BE49-F238E27FC236}">
                <a16:creationId xmlns:a16="http://schemas.microsoft.com/office/drawing/2014/main" id="{FB320FF5-4A75-46A1-5721-421A30FE39BA}"/>
              </a:ext>
            </a:extLst>
          </p:cNvPr>
          <p:cNvSpPr/>
          <p:nvPr/>
        </p:nvSpPr>
        <p:spPr>
          <a:xfrm rot="14601549">
            <a:off x="6654477" y="2071849"/>
            <a:ext cx="1058572" cy="1234689"/>
          </a:xfrm>
          <a:custGeom>
            <a:avLst/>
            <a:gdLst>
              <a:gd name="connsiteX0" fmla="*/ 0 w 1440050"/>
              <a:gd name="connsiteY0" fmla="*/ 875763 h 1230936"/>
              <a:gd name="connsiteX1" fmla="*/ 1313645 w 1440050"/>
              <a:gd name="connsiteY1" fmla="*/ 1184856 h 1230936"/>
              <a:gd name="connsiteX2" fmla="*/ 1313645 w 1440050"/>
              <a:gd name="connsiteY2" fmla="*/ 0 h 1230936"/>
            </a:gdLst>
            <a:ahLst/>
            <a:cxnLst>
              <a:cxn ang="0">
                <a:pos x="connsiteX0" y="connsiteY0"/>
              </a:cxn>
              <a:cxn ang="0">
                <a:pos x="connsiteX1" y="connsiteY1"/>
              </a:cxn>
              <a:cxn ang="0">
                <a:pos x="connsiteX2" y="connsiteY2"/>
              </a:cxn>
            </a:cxnLst>
            <a:rect l="l" t="t" r="r" b="b"/>
            <a:pathLst>
              <a:path w="1440050" h="1230936">
                <a:moveTo>
                  <a:pt x="0" y="875763"/>
                </a:moveTo>
                <a:cubicBezTo>
                  <a:pt x="547352" y="1103289"/>
                  <a:pt x="1094704" y="1330816"/>
                  <a:pt x="1313645" y="1184856"/>
                </a:cubicBezTo>
                <a:cubicBezTo>
                  <a:pt x="1532586" y="1038896"/>
                  <a:pt x="1423115" y="519448"/>
                  <a:pt x="1313645" y="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 name="Freeform: Shape 3">
            <a:extLst>
              <a:ext uri="{FF2B5EF4-FFF2-40B4-BE49-F238E27FC236}">
                <a16:creationId xmlns:a16="http://schemas.microsoft.com/office/drawing/2014/main" id="{554AC659-4A4D-BB09-DBE0-F538BCFD84AB}"/>
              </a:ext>
            </a:extLst>
          </p:cNvPr>
          <p:cNvSpPr/>
          <p:nvPr/>
        </p:nvSpPr>
        <p:spPr>
          <a:xfrm rot="14975408">
            <a:off x="6621517" y="2253462"/>
            <a:ext cx="1509988" cy="1234689"/>
          </a:xfrm>
          <a:custGeom>
            <a:avLst/>
            <a:gdLst>
              <a:gd name="connsiteX0" fmla="*/ 0 w 1440050"/>
              <a:gd name="connsiteY0" fmla="*/ 875763 h 1230936"/>
              <a:gd name="connsiteX1" fmla="*/ 1313645 w 1440050"/>
              <a:gd name="connsiteY1" fmla="*/ 1184856 h 1230936"/>
              <a:gd name="connsiteX2" fmla="*/ 1313645 w 1440050"/>
              <a:gd name="connsiteY2" fmla="*/ 0 h 1230936"/>
            </a:gdLst>
            <a:ahLst/>
            <a:cxnLst>
              <a:cxn ang="0">
                <a:pos x="connsiteX0" y="connsiteY0"/>
              </a:cxn>
              <a:cxn ang="0">
                <a:pos x="connsiteX1" y="connsiteY1"/>
              </a:cxn>
              <a:cxn ang="0">
                <a:pos x="connsiteX2" y="connsiteY2"/>
              </a:cxn>
            </a:cxnLst>
            <a:rect l="l" t="t" r="r" b="b"/>
            <a:pathLst>
              <a:path w="1440050" h="1230936">
                <a:moveTo>
                  <a:pt x="0" y="875763"/>
                </a:moveTo>
                <a:cubicBezTo>
                  <a:pt x="547352" y="1103289"/>
                  <a:pt x="1094704" y="1330816"/>
                  <a:pt x="1313645" y="1184856"/>
                </a:cubicBezTo>
                <a:cubicBezTo>
                  <a:pt x="1532586" y="1038896"/>
                  <a:pt x="1423115" y="519448"/>
                  <a:pt x="1313645" y="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0E07FC4-A960-9CD7-F50D-5326C7B3A05B}"/>
              </a:ext>
            </a:extLst>
          </p:cNvPr>
          <p:cNvCxnSpPr>
            <a:cxnSpLocks/>
          </p:cNvCxnSpPr>
          <p:nvPr/>
        </p:nvCxnSpPr>
        <p:spPr>
          <a:xfrm>
            <a:off x="990600" y="3246691"/>
            <a:ext cx="2035468" cy="3206976"/>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6B05BE35-F30B-9894-55B8-4F8000FDDB63}"/>
              </a:ext>
            </a:extLst>
          </p:cNvPr>
          <p:cNvCxnSpPr>
            <a:cxnSpLocks/>
          </p:cNvCxnSpPr>
          <p:nvPr/>
        </p:nvCxnSpPr>
        <p:spPr>
          <a:xfrm flipV="1">
            <a:off x="3048000" y="5029200"/>
            <a:ext cx="2362200" cy="1457679"/>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7" name="TextBox 6">
            <a:extLst>
              <a:ext uri="{FF2B5EF4-FFF2-40B4-BE49-F238E27FC236}">
                <a16:creationId xmlns:a16="http://schemas.microsoft.com/office/drawing/2014/main" id="{CC037E8F-D73F-904C-FA99-669ED2EF2FE4}"/>
              </a:ext>
            </a:extLst>
          </p:cNvPr>
          <p:cNvSpPr txBox="1"/>
          <p:nvPr/>
        </p:nvSpPr>
        <p:spPr>
          <a:xfrm rot="3419888">
            <a:off x="626559" y="3890869"/>
            <a:ext cx="2182924" cy="369332"/>
          </a:xfrm>
          <a:prstGeom prst="rect">
            <a:avLst/>
          </a:prstGeom>
          <a:noFill/>
        </p:spPr>
        <p:txBody>
          <a:bodyPr wrap="square" rtlCol="0">
            <a:spAutoFit/>
          </a:bodyPr>
          <a:lstStyle/>
          <a:p>
            <a:r>
              <a:rPr lang="en-US" dirty="0"/>
              <a:t>Arrival Traffic Flow</a:t>
            </a:r>
          </a:p>
        </p:txBody>
      </p:sp>
    </p:spTree>
    <p:extLst>
      <p:ext uri="{BB962C8B-B14F-4D97-AF65-F5344CB8AC3E}">
        <p14:creationId xmlns:p14="http://schemas.microsoft.com/office/powerpoint/2010/main" val="4099135203"/>
      </p:ext>
    </p:extLst>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1" y="371121"/>
            <a:ext cx="6897306" cy="492443"/>
          </a:xfrm>
          <a:prstGeom prst="rect">
            <a:avLst/>
          </a:prstGeom>
        </p:spPr>
        <p:txBody>
          <a:bodyPr vert="horz" wrap="square" lIns="0" tIns="0" rIns="0" bIns="0" rtlCol="0">
            <a:spAutoFit/>
          </a:bodyPr>
          <a:lstStyle/>
          <a:p>
            <a:pPr marL="1304925">
              <a:lnSpc>
                <a:spcPct val="100000"/>
              </a:lnSpc>
            </a:pPr>
            <a:r>
              <a:rPr lang="en-US" dirty="0"/>
              <a:t>RWY 23 Buckhorn Departure</a:t>
            </a:r>
            <a:endParaRPr dirty="0"/>
          </a:p>
        </p:txBody>
      </p:sp>
      <p:sp>
        <p:nvSpPr>
          <p:cNvPr id="3" name="Rectangle 2"/>
          <p:cNvSpPr/>
          <p:nvPr/>
        </p:nvSpPr>
        <p:spPr>
          <a:xfrm>
            <a:off x="152400" y="936513"/>
            <a:ext cx="8839200" cy="846386"/>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Depart at or below 3300’ MSL. Tower will issue left turnout to remain 1 mile south of the extended centerline for runway R23L and report Buckhorn.</a:t>
            </a:r>
            <a:endParaRPr lang="en-US" sz="17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tellite image of a planet&#10;&#10;Description automatically generated with low confidence">
            <a:extLst>
              <a:ext uri="{FF2B5EF4-FFF2-40B4-BE49-F238E27FC236}">
                <a16:creationId xmlns:a16="http://schemas.microsoft.com/office/drawing/2014/main" id="{4713F5B8-80C1-EBFD-44A2-7A9709E01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16" t="14883" r="15910" b="12110"/>
          <a:stretch/>
        </p:blipFill>
        <p:spPr>
          <a:xfrm>
            <a:off x="244645" y="2096298"/>
            <a:ext cx="8654710" cy="4616201"/>
          </a:xfrm>
          <a:prstGeom prst="rect">
            <a:avLst/>
          </a:prstGeom>
        </p:spPr>
      </p:pic>
      <p:sp>
        <p:nvSpPr>
          <p:cNvPr id="6" name="TextBox 5">
            <a:extLst>
              <a:ext uri="{FF2B5EF4-FFF2-40B4-BE49-F238E27FC236}">
                <a16:creationId xmlns:a16="http://schemas.microsoft.com/office/drawing/2014/main" id="{686061E1-BBD6-43EB-DBEA-A8FA497C1168}"/>
              </a:ext>
            </a:extLst>
          </p:cNvPr>
          <p:cNvSpPr txBox="1"/>
          <p:nvPr/>
        </p:nvSpPr>
        <p:spPr>
          <a:xfrm rot="19767019">
            <a:off x="4097847" y="5377190"/>
            <a:ext cx="3829015" cy="369332"/>
          </a:xfrm>
          <a:prstGeom prst="rect">
            <a:avLst/>
          </a:prstGeom>
          <a:noFill/>
        </p:spPr>
        <p:txBody>
          <a:bodyPr wrap="square" rtlCol="0">
            <a:spAutoFit/>
          </a:bodyPr>
          <a:lstStyle/>
          <a:p>
            <a:r>
              <a:rPr lang="en-US" dirty="0"/>
              <a:t>1 Mile South of centerline 3300’ MSL</a:t>
            </a:r>
          </a:p>
        </p:txBody>
      </p:sp>
      <p:cxnSp>
        <p:nvCxnSpPr>
          <p:cNvPr id="31" name="Straight Arrow Connector 30">
            <a:extLst>
              <a:ext uri="{FF2B5EF4-FFF2-40B4-BE49-F238E27FC236}">
                <a16:creationId xmlns:a16="http://schemas.microsoft.com/office/drawing/2014/main" id="{0A30BEC1-6D14-3D5C-21B3-C270F46E78A7}"/>
              </a:ext>
            </a:extLst>
          </p:cNvPr>
          <p:cNvCxnSpPr>
            <a:cxnSpLocks/>
          </p:cNvCxnSpPr>
          <p:nvPr/>
        </p:nvCxnSpPr>
        <p:spPr>
          <a:xfrm flipH="1">
            <a:off x="3733800" y="5486400"/>
            <a:ext cx="1941802" cy="1143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3DBB645E-1ECA-C37B-361E-FC205D57DA3A}"/>
              </a:ext>
            </a:extLst>
          </p:cNvPr>
          <p:cNvCxnSpPr>
            <a:cxnSpLocks/>
          </p:cNvCxnSpPr>
          <p:nvPr/>
        </p:nvCxnSpPr>
        <p:spPr>
          <a:xfrm flipH="1">
            <a:off x="5585204" y="4562120"/>
            <a:ext cx="731373" cy="98527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43804843"/>
      </p:ext>
    </p:extLst>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1" y="371121"/>
            <a:ext cx="6897306" cy="492443"/>
          </a:xfrm>
          <a:prstGeom prst="rect">
            <a:avLst/>
          </a:prstGeom>
        </p:spPr>
        <p:txBody>
          <a:bodyPr vert="horz" wrap="square" lIns="0" tIns="0" rIns="0" bIns="0" rtlCol="0">
            <a:spAutoFit/>
          </a:bodyPr>
          <a:lstStyle/>
          <a:p>
            <a:pPr marL="1304925">
              <a:lnSpc>
                <a:spcPct val="100000"/>
              </a:lnSpc>
            </a:pPr>
            <a:r>
              <a:rPr lang="en-US" dirty="0"/>
              <a:t>RWY 05 Buckhorn Departure</a:t>
            </a:r>
            <a:endParaRPr dirty="0"/>
          </a:p>
        </p:txBody>
      </p:sp>
      <p:sp>
        <p:nvSpPr>
          <p:cNvPr id="3" name="Rectangle 2"/>
          <p:cNvSpPr/>
          <p:nvPr/>
        </p:nvSpPr>
        <p:spPr>
          <a:xfrm>
            <a:off x="152400" y="936513"/>
            <a:ext cx="8839200" cy="846386"/>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Depart at or below 3300’ MSL. Tower will issue right turn for a right downwind departure. Remain 1 mile south of the extended centerline for runway 5R and report Buckhorn.</a:t>
            </a:r>
            <a:endParaRPr lang="en-US" sz="17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tellite image of a planet&#10;&#10;Description automatically generated with low confidence">
            <a:extLst>
              <a:ext uri="{FF2B5EF4-FFF2-40B4-BE49-F238E27FC236}">
                <a16:creationId xmlns:a16="http://schemas.microsoft.com/office/drawing/2014/main" id="{4713F5B8-80C1-EBFD-44A2-7A9709E01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16" t="14883" r="15910" b="12110"/>
          <a:stretch/>
        </p:blipFill>
        <p:spPr>
          <a:xfrm>
            <a:off x="244645" y="2096298"/>
            <a:ext cx="8654710" cy="4616201"/>
          </a:xfrm>
          <a:prstGeom prst="rect">
            <a:avLst/>
          </a:prstGeom>
        </p:spPr>
      </p:pic>
      <p:sp>
        <p:nvSpPr>
          <p:cNvPr id="6" name="TextBox 5">
            <a:extLst>
              <a:ext uri="{FF2B5EF4-FFF2-40B4-BE49-F238E27FC236}">
                <a16:creationId xmlns:a16="http://schemas.microsoft.com/office/drawing/2014/main" id="{686061E1-BBD6-43EB-DBEA-A8FA497C1168}"/>
              </a:ext>
            </a:extLst>
          </p:cNvPr>
          <p:cNvSpPr txBox="1"/>
          <p:nvPr/>
        </p:nvSpPr>
        <p:spPr>
          <a:xfrm rot="19767019">
            <a:off x="4284651" y="5411094"/>
            <a:ext cx="3286171" cy="369332"/>
          </a:xfrm>
          <a:prstGeom prst="rect">
            <a:avLst/>
          </a:prstGeom>
          <a:noFill/>
        </p:spPr>
        <p:txBody>
          <a:bodyPr wrap="square" rtlCol="0">
            <a:spAutoFit/>
          </a:bodyPr>
          <a:lstStyle/>
          <a:p>
            <a:r>
              <a:rPr lang="en-US" dirty="0"/>
              <a:t>1 Mile South of Final 3300’ MSL</a:t>
            </a:r>
          </a:p>
        </p:txBody>
      </p:sp>
      <p:cxnSp>
        <p:nvCxnSpPr>
          <p:cNvPr id="31" name="Straight Arrow Connector 30">
            <a:extLst>
              <a:ext uri="{FF2B5EF4-FFF2-40B4-BE49-F238E27FC236}">
                <a16:creationId xmlns:a16="http://schemas.microsoft.com/office/drawing/2014/main" id="{0A30BEC1-6D14-3D5C-21B3-C270F46E78A7}"/>
              </a:ext>
            </a:extLst>
          </p:cNvPr>
          <p:cNvCxnSpPr>
            <a:cxnSpLocks/>
          </p:cNvCxnSpPr>
          <p:nvPr/>
        </p:nvCxnSpPr>
        <p:spPr>
          <a:xfrm flipH="1">
            <a:off x="3657600" y="4403874"/>
            <a:ext cx="3860037" cy="230862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 name="Freeform: Shape 3">
            <a:extLst>
              <a:ext uri="{FF2B5EF4-FFF2-40B4-BE49-F238E27FC236}">
                <a16:creationId xmlns:a16="http://schemas.microsoft.com/office/drawing/2014/main" id="{554AC659-4A4D-BB09-DBE0-F538BCFD84AB}"/>
              </a:ext>
            </a:extLst>
          </p:cNvPr>
          <p:cNvSpPr/>
          <p:nvPr/>
        </p:nvSpPr>
        <p:spPr>
          <a:xfrm rot="19126523">
            <a:off x="7244074" y="3780719"/>
            <a:ext cx="974511" cy="531290"/>
          </a:xfrm>
          <a:custGeom>
            <a:avLst/>
            <a:gdLst>
              <a:gd name="connsiteX0" fmla="*/ 0 w 1440050"/>
              <a:gd name="connsiteY0" fmla="*/ 875763 h 1230936"/>
              <a:gd name="connsiteX1" fmla="*/ 1313645 w 1440050"/>
              <a:gd name="connsiteY1" fmla="*/ 1184856 h 1230936"/>
              <a:gd name="connsiteX2" fmla="*/ 1313645 w 1440050"/>
              <a:gd name="connsiteY2" fmla="*/ 0 h 1230936"/>
            </a:gdLst>
            <a:ahLst/>
            <a:cxnLst>
              <a:cxn ang="0">
                <a:pos x="connsiteX0" y="connsiteY0"/>
              </a:cxn>
              <a:cxn ang="0">
                <a:pos x="connsiteX1" y="connsiteY1"/>
              </a:cxn>
              <a:cxn ang="0">
                <a:pos x="connsiteX2" y="connsiteY2"/>
              </a:cxn>
            </a:cxnLst>
            <a:rect l="l" t="t" r="r" b="b"/>
            <a:pathLst>
              <a:path w="1440050" h="1230936">
                <a:moveTo>
                  <a:pt x="0" y="875763"/>
                </a:moveTo>
                <a:cubicBezTo>
                  <a:pt x="547352" y="1103289"/>
                  <a:pt x="1094704" y="1330816"/>
                  <a:pt x="1313645" y="1184856"/>
                </a:cubicBezTo>
                <a:cubicBezTo>
                  <a:pt x="1532586" y="1038896"/>
                  <a:pt x="1423115" y="519448"/>
                  <a:pt x="1313645" y="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C0E07FC4-A960-9CD7-F50D-5326C7B3A05B}"/>
              </a:ext>
            </a:extLst>
          </p:cNvPr>
          <p:cNvCxnSpPr>
            <a:cxnSpLocks/>
          </p:cNvCxnSpPr>
          <p:nvPr/>
        </p:nvCxnSpPr>
        <p:spPr>
          <a:xfrm>
            <a:off x="990600" y="3246691"/>
            <a:ext cx="2035468" cy="3206976"/>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6B05BE35-F30B-9894-55B8-4F8000FDDB63}"/>
              </a:ext>
            </a:extLst>
          </p:cNvPr>
          <p:cNvCxnSpPr>
            <a:cxnSpLocks/>
          </p:cNvCxnSpPr>
          <p:nvPr/>
        </p:nvCxnSpPr>
        <p:spPr>
          <a:xfrm flipV="1">
            <a:off x="3048000" y="5029200"/>
            <a:ext cx="2362200" cy="1457679"/>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7" name="Freeform: Shape 6">
            <a:extLst>
              <a:ext uri="{FF2B5EF4-FFF2-40B4-BE49-F238E27FC236}">
                <a16:creationId xmlns:a16="http://schemas.microsoft.com/office/drawing/2014/main" id="{F3025A3B-F53D-FD51-85C1-4DC45D85FEDD}"/>
              </a:ext>
            </a:extLst>
          </p:cNvPr>
          <p:cNvSpPr/>
          <p:nvPr/>
        </p:nvSpPr>
        <p:spPr>
          <a:xfrm rot="17882025">
            <a:off x="7377210" y="3317455"/>
            <a:ext cx="974511" cy="893689"/>
          </a:xfrm>
          <a:custGeom>
            <a:avLst/>
            <a:gdLst>
              <a:gd name="connsiteX0" fmla="*/ 0 w 1440050"/>
              <a:gd name="connsiteY0" fmla="*/ 875763 h 1230936"/>
              <a:gd name="connsiteX1" fmla="*/ 1313645 w 1440050"/>
              <a:gd name="connsiteY1" fmla="*/ 1184856 h 1230936"/>
              <a:gd name="connsiteX2" fmla="*/ 1313645 w 1440050"/>
              <a:gd name="connsiteY2" fmla="*/ 0 h 1230936"/>
            </a:gdLst>
            <a:ahLst/>
            <a:cxnLst>
              <a:cxn ang="0">
                <a:pos x="connsiteX0" y="connsiteY0"/>
              </a:cxn>
              <a:cxn ang="0">
                <a:pos x="connsiteX1" y="connsiteY1"/>
              </a:cxn>
              <a:cxn ang="0">
                <a:pos x="connsiteX2" y="connsiteY2"/>
              </a:cxn>
            </a:cxnLst>
            <a:rect l="l" t="t" r="r" b="b"/>
            <a:pathLst>
              <a:path w="1440050" h="1230936">
                <a:moveTo>
                  <a:pt x="0" y="875763"/>
                </a:moveTo>
                <a:cubicBezTo>
                  <a:pt x="547352" y="1103289"/>
                  <a:pt x="1094704" y="1330816"/>
                  <a:pt x="1313645" y="1184856"/>
                </a:cubicBezTo>
                <a:cubicBezTo>
                  <a:pt x="1532586" y="1038896"/>
                  <a:pt x="1423115" y="519448"/>
                  <a:pt x="1313645" y="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9A9831E3-EA2C-6E74-6B07-EEC428841D03}"/>
              </a:ext>
            </a:extLst>
          </p:cNvPr>
          <p:cNvSpPr txBox="1"/>
          <p:nvPr/>
        </p:nvSpPr>
        <p:spPr>
          <a:xfrm rot="3419888">
            <a:off x="626559" y="3890869"/>
            <a:ext cx="2182924" cy="369332"/>
          </a:xfrm>
          <a:prstGeom prst="rect">
            <a:avLst/>
          </a:prstGeom>
          <a:noFill/>
        </p:spPr>
        <p:txBody>
          <a:bodyPr wrap="square" rtlCol="0">
            <a:spAutoFit/>
          </a:bodyPr>
          <a:lstStyle/>
          <a:p>
            <a:r>
              <a:rPr lang="en-US" dirty="0"/>
              <a:t>Arrival Traffic Flow</a:t>
            </a:r>
          </a:p>
        </p:txBody>
      </p:sp>
    </p:spTree>
    <p:extLst>
      <p:ext uri="{BB962C8B-B14F-4D97-AF65-F5344CB8AC3E}">
        <p14:creationId xmlns:p14="http://schemas.microsoft.com/office/powerpoint/2010/main" val="2707561378"/>
      </p:ext>
    </p:extLst>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1" y="371121"/>
            <a:ext cx="6897306" cy="492443"/>
          </a:xfrm>
          <a:prstGeom prst="rect">
            <a:avLst/>
          </a:prstGeom>
        </p:spPr>
        <p:txBody>
          <a:bodyPr vert="horz" wrap="square" lIns="0" tIns="0" rIns="0" bIns="0" rtlCol="0">
            <a:spAutoFit/>
          </a:bodyPr>
          <a:lstStyle/>
          <a:p>
            <a:pPr marL="1304925">
              <a:lnSpc>
                <a:spcPct val="100000"/>
              </a:lnSpc>
            </a:pPr>
            <a:r>
              <a:rPr lang="en-US" dirty="0"/>
              <a:t>RWY 23 Lancaster Departure</a:t>
            </a:r>
            <a:endParaRPr dirty="0"/>
          </a:p>
        </p:txBody>
      </p:sp>
      <p:sp>
        <p:nvSpPr>
          <p:cNvPr id="3" name="Rectangle 2"/>
          <p:cNvSpPr/>
          <p:nvPr/>
        </p:nvSpPr>
        <p:spPr>
          <a:xfrm>
            <a:off x="152400" y="863564"/>
            <a:ext cx="8839200" cy="846386"/>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Depart at or below 3300’ MSL. Fly runway heading until passing Lancaster Blvd.  Passing Lancaster Blvd request left turnout. Remain west of Lancaster Blvd and report “Sled Tracks”. </a:t>
            </a:r>
            <a:endParaRPr lang="en-US" sz="17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tellite image of a planet&#10;&#10;Description automatically generated with low confidence">
            <a:extLst>
              <a:ext uri="{FF2B5EF4-FFF2-40B4-BE49-F238E27FC236}">
                <a16:creationId xmlns:a16="http://schemas.microsoft.com/office/drawing/2014/main" id="{4713F5B8-80C1-EBFD-44A2-7A9709E01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098" t="23998" r="19510"/>
          <a:stretch/>
        </p:blipFill>
        <p:spPr>
          <a:xfrm>
            <a:off x="419100" y="1732536"/>
            <a:ext cx="8305800" cy="5018665"/>
          </a:xfrm>
          <a:prstGeom prst="rect">
            <a:avLst/>
          </a:prstGeom>
        </p:spPr>
      </p:pic>
      <p:sp>
        <p:nvSpPr>
          <p:cNvPr id="6" name="TextBox 5">
            <a:extLst>
              <a:ext uri="{FF2B5EF4-FFF2-40B4-BE49-F238E27FC236}">
                <a16:creationId xmlns:a16="http://schemas.microsoft.com/office/drawing/2014/main" id="{686061E1-BBD6-43EB-DBEA-A8FA497C1168}"/>
              </a:ext>
            </a:extLst>
          </p:cNvPr>
          <p:cNvSpPr txBox="1"/>
          <p:nvPr/>
        </p:nvSpPr>
        <p:spPr>
          <a:xfrm rot="16200000">
            <a:off x="3306424" y="5225131"/>
            <a:ext cx="2574971" cy="369332"/>
          </a:xfrm>
          <a:prstGeom prst="rect">
            <a:avLst/>
          </a:prstGeom>
          <a:noFill/>
        </p:spPr>
        <p:txBody>
          <a:bodyPr wrap="square" rtlCol="0">
            <a:spAutoFit/>
          </a:bodyPr>
          <a:lstStyle/>
          <a:p>
            <a:r>
              <a:rPr lang="en-US" dirty="0"/>
              <a:t>Lancaster Blvd 3300’ MSL</a:t>
            </a:r>
          </a:p>
        </p:txBody>
      </p:sp>
      <p:cxnSp>
        <p:nvCxnSpPr>
          <p:cNvPr id="33" name="Straight Connector 32">
            <a:extLst>
              <a:ext uri="{FF2B5EF4-FFF2-40B4-BE49-F238E27FC236}">
                <a16:creationId xmlns:a16="http://schemas.microsoft.com/office/drawing/2014/main" id="{B1C726E5-4FB6-368D-686B-A278F32AB2CD}"/>
              </a:ext>
            </a:extLst>
          </p:cNvPr>
          <p:cNvCxnSpPr>
            <a:cxnSpLocks/>
          </p:cNvCxnSpPr>
          <p:nvPr/>
        </p:nvCxnSpPr>
        <p:spPr>
          <a:xfrm flipH="1">
            <a:off x="4724400" y="3530529"/>
            <a:ext cx="1081471" cy="615576"/>
          </a:xfrm>
          <a:prstGeom prst="line">
            <a:avLst/>
          </a:prstGeom>
        </p:spPr>
        <p:style>
          <a:lnRef idx="3">
            <a:schemeClr val="accent1"/>
          </a:lnRef>
          <a:fillRef idx="0">
            <a:schemeClr val="accent1"/>
          </a:fillRef>
          <a:effectRef idx="2">
            <a:schemeClr val="accent1"/>
          </a:effectRef>
          <a:fontRef idx="minor">
            <a:schemeClr val="tx1"/>
          </a:fontRef>
        </p:style>
      </p:cxnSp>
      <p:cxnSp>
        <p:nvCxnSpPr>
          <p:cNvPr id="4" name="Straight Connector 3">
            <a:extLst>
              <a:ext uri="{FF2B5EF4-FFF2-40B4-BE49-F238E27FC236}">
                <a16:creationId xmlns:a16="http://schemas.microsoft.com/office/drawing/2014/main" id="{F05DDDB0-B951-03F0-D6EE-217A9C6EAB6E}"/>
              </a:ext>
            </a:extLst>
          </p:cNvPr>
          <p:cNvCxnSpPr>
            <a:cxnSpLocks/>
          </p:cNvCxnSpPr>
          <p:nvPr/>
        </p:nvCxnSpPr>
        <p:spPr>
          <a:xfrm flipH="1">
            <a:off x="4724400" y="4007365"/>
            <a:ext cx="1333061" cy="715014"/>
          </a:xfrm>
          <a:prstGeom prst="line">
            <a:avLst/>
          </a:prstGeom>
        </p:spPr>
        <p:style>
          <a:lnRef idx="3">
            <a:schemeClr val="accent1"/>
          </a:lnRef>
          <a:fillRef idx="0">
            <a:schemeClr val="accent1"/>
          </a:fillRef>
          <a:effectRef idx="2">
            <a:schemeClr val="accent1"/>
          </a:effectRef>
          <a:fontRef idx="minor">
            <a:schemeClr val="tx1"/>
          </a:fontRef>
        </p:style>
      </p:cxnSp>
      <p:cxnSp>
        <p:nvCxnSpPr>
          <p:cNvPr id="31" name="Straight Arrow Connector 30">
            <a:extLst>
              <a:ext uri="{FF2B5EF4-FFF2-40B4-BE49-F238E27FC236}">
                <a16:creationId xmlns:a16="http://schemas.microsoft.com/office/drawing/2014/main" id="{0A30BEC1-6D14-3D5C-21B3-C270F46E78A7}"/>
              </a:ext>
            </a:extLst>
          </p:cNvPr>
          <p:cNvCxnSpPr>
            <a:cxnSpLocks/>
          </p:cNvCxnSpPr>
          <p:nvPr/>
        </p:nvCxnSpPr>
        <p:spPr>
          <a:xfrm>
            <a:off x="4734758" y="4102342"/>
            <a:ext cx="0" cy="245085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60283332"/>
      </p:ext>
    </p:extLst>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1" y="371121"/>
            <a:ext cx="6897306" cy="492443"/>
          </a:xfrm>
          <a:prstGeom prst="rect">
            <a:avLst/>
          </a:prstGeom>
        </p:spPr>
        <p:txBody>
          <a:bodyPr vert="horz" wrap="square" lIns="0" tIns="0" rIns="0" bIns="0" rtlCol="0">
            <a:spAutoFit/>
          </a:bodyPr>
          <a:lstStyle/>
          <a:p>
            <a:pPr marL="1304925">
              <a:lnSpc>
                <a:spcPct val="100000"/>
              </a:lnSpc>
            </a:pPr>
            <a:r>
              <a:rPr lang="en-US" dirty="0"/>
              <a:t>RWY 05 Lancaster Departure</a:t>
            </a:r>
            <a:endParaRPr dirty="0"/>
          </a:p>
        </p:txBody>
      </p:sp>
      <p:sp>
        <p:nvSpPr>
          <p:cNvPr id="3" name="Rectangle 2"/>
          <p:cNvSpPr/>
          <p:nvPr/>
        </p:nvSpPr>
        <p:spPr>
          <a:xfrm>
            <a:off x="213470" y="884240"/>
            <a:ext cx="8839200" cy="846386"/>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Depart at or below 3300’ MSL. Tower will issue either a left or right downwind departure depending on traffic. Once west of Lancaster Blvd request left turnout (05L) . Outbound report “Sled Tracks”. </a:t>
            </a:r>
            <a:endParaRPr lang="en-US" sz="17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tellite image of a planet&#10;&#10;Description automatically generated with low confidence">
            <a:extLst>
              <a:ext uri="{FF2B5EF4-FFF2-40B4-BE49-F238E27FC236}">
                <a16:creationId xmlns:a16="http://schemas.microsoft.com/office/drawing/2014/main" id="{4713F5B8-80C1-EBFD-44A2-7A9709E01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058" t="21165" r="13104" b="10475"/>
          <a:stretch/>
        </p:blipFill>
        <p:spPr>
          <a:xfrm>
            <a:off x="533400" y="1828800"/>
            <a:ext cx="7924799" cy="4879623"/>
          </a:xfrm>
          <a:prstGeom prst="rect">
            <a:avLst/>
          </a:prstGeom>
        </p:spPr>
      </p:pic>
      <p:cxnSp>
        <p:nvCxnSpPr>
          <p:cNvPr id="31" name="Straight Arrow Connector 30">
            <a:extLst>
              <a:ext uri="{FF2B5EF4-FFF2-40B4-BE49-F238E27FC236}">
                <a16:creationId xmlns:a16="http://schemas.microsoft.com/office/drawing/2014/main" id="{0A30BEC1-6D14-3D5C-21B3-C270F46E78A7}"/>
              </a:ext>
            </a:extLst>
          </p:cNvPr>
          <p:cNvCxnSpPr>
            <a:cxnSpLocks/>
          </p:cNvCxnSpPr>
          <p:nvPr/>
        </p:nvCxnSpPr>
        <p:spPr>
          <a:xfrm>
            <a:off x="3429000" y="3651760"/>
            <a:ext cx="0" cy="2991211"/>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9" name="Freeform: Shape 8">
            <a:extLst>
              <a:ext uri="{FF2B5EF4-FFF2-40B4-BE49-F238E27FC236}">
                <a16:creationId xmlns:a16="http://schemas.microsoft.com/office/drawing/2014/main" id="{DEB1EBD6-3EBB-4656-9FFF-510D4BB363B9}"/>
              </a:ext>
            </a:extLst>
          </p:cNvPr>
          <p:cNvSpPr/>
          <p:nvPr/>
        </p:nvSpPr>
        <p:spPr>
          <a:xfrm>
            <a:off x="5631511" y="2069933"/>
            <a:ext cx="1150290" cy="673268"/>
          </a:xfrm>
          <a:custGeom>
            <a:avLst/>
            <a:gdLst>
              <a:gd name="connsiteX0" fmla="*/ 953037 w 1539005"/>
              <a:gd name="connsiteY0" fmla="*/ 877980 h 877980"/>
              <a:gd name="connsiteX1" fmla="*/ 1532586 w 1539005"/>
              <a:gd name="connsiteY1" fmla="*/ 433659 h 877980"/>
              <a:gd name="connsiteX2" fmla="*/ 618186 w 1539005"/>
              <a:gd name="connsiteY2" fmla="*/ 8657 h 877980"/>
              <a:gd name="connsiteX3" fmla="*/ 0 w 1539005"/>
              <a:gd name="connsiteY3" fmla="*/ 188961 h 877980"/>
            </a:gdLst>
            <a:ahLst/>
            <a:cxnLst>
              <a:cxn ang="0">
                <a:pos x="connsiteX0" y="connsiteY0"/>
              </a:cxn>
              <a:cxn ang="0">
                <a:pos x="connsiteX1" y="connsiteY1"/>
              </a:cxn>
              <a:cxn ang="0">
                <a:pos x="connsiteX2" y="connsiteY2"/>
              </a:cxn>
              <a:cxn ang="0">
                <a:pos x="connsiteX3" y="connsiteY3"/>
              </a:cxn>
            </a:cxnLst>
            <a:rect l="l" t="t" r="r" b="b"/>
            <a:pathLst>
              <a:path w="1539005" h="877980">
                <a:moveTo>
                  <a:pt x="953037" y="877980"/>
                </a:moveTo>
                <a:cubicBezTo>
                  <a:pt x="1270716" y="728263"/>
                  <a:pt x="1588395" y="578546"/>
                  <a:pt x="1532586" y="433659"/>
                </a:cubicBezTo>
                <a:cubicBezTo>
                  <a:pt x="1476777" y="288772"/>
                  <a:pt x="873617" y="49440"/>
                  <a:pt x="618186" y="8657"/>
                </a:cubicBezTo>
                <a:cubicBezTo>
                  <a:pt x="362755" y="-32126"/>
                  <a:pt x="181377" y="78417"/>
                  <a:pt x="0" y="188961"/>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90812F4-6D4F-EA22-CBD5-BCC5823E3711}"/>
              </a:ext>
            </a:extLst>
          </p:cNvPr>
          <p:cNvCxnSpPr>
            <a:cxnSpLocks/>
            <a:stCxn id="9" idx="3"/>
          </p:cNvCxnSpPr>
          <p:nvPr/>
        </p:nvCxnSpPr>
        <p:spPr>
          <a:xfrm flipH="1">
            <a:off x="3429000" y="2214835"/>
            <a:ext cx="2202511" cy="1436925"/>
          </a:xfrm>
          <a:prstGeom prst="line">
            <a:avLst/>
          </a:prstGeom>
        </p:spPr>
        <p:style>
          <a:lnRef idx="3">
            <a:schemeClr val="accent1"/>
          </a:lnRef>
          <a:fillRef idx="0">
            <a:schemeClr val="accent1"/>
          </a:fillRef>
          <a:effectRef idx="2">
            <a:schemeClr val="accent1"/>
          </a:effectRef>
          <a:fontRef idx="minor">
            <a:schemeClr val="tx1"/>
          </a:fontRef>
        </p:style>
      </p:cxnSp>
      <p:sp>
        <p:nvSpPr>
          <p:cNvPr id="8" name="Freeform: Shape 7">
            <a:extLst>
              <a:ext uri="{FF2B5EF4-FFF2-40B4-BE49-F238E27FC236}">
                <a16:creationId xmlns:a16="http://schemas.microsoft.com/office/drawing/2014/main" id="{8B03BA8B-904D-5450-7477-02F06F24ADE5}"/>
              </a:ext>
            </a:extLst>
          </p:cNvPr>
          <p:cNvSpPr/>
          <p:nvPr/>
        </p:nvSpPr>
        <p:spPr>
          <a:xfrm rot="6905347" flipH="1">
            <a:off x="6981205" y="2887497"/>
            <a:ext cx="651474" cy="518128"/>
          </a:xfrm>
          <a:custGeom>
            <a:avLst/>
            <a:gdLst>
              <a:gd name="connsiteX0" fmla="*/ 953037 w 1539005"/>
              <a:gd name="connsiteY0" fmla="*/ 877980 h 877980"/>
              <a:gd name="connsiteX1" fmla="*/ 1532586 w 1539005"/>
              <a:gd name="connsiteY1" fmla="*/ 433659 h 877980"/>
              <a:gd name="connsiteX2" fmla="*/ 618186 w 1539005"/>
              <a:gd name="connsiteY2" fmla="*/ 8657 h 877980"/>
              <a:gd name="connsiteX3" fmla="*/ 0 w 1539005"/>
              <a:gd name="connsiteY3" fmla="*/ 188961 h 877980"/>
            </a:gdLst>
            <a:ahLst/>
            <a:cxnLst>
              <a:cxn ang="0">
                <a:pos x="connsiteX0" y="connsiteY0"/>
              </a:cxn>
              <a:cxn ang="0">
                <a:pos x="connsiteX1" y="connsiteY1"/>
              </a:cxn>
              <a:cxn ang="0">
                <a:pos x="connsiteX2" y="connsiteY2"/>
              </a:cxn>
              <a:cxn ang="0">
                <a:pos x="connsiteX3" y="connsiteY3"/>
              </a:cxn>
            </a:cxnLst>
            <a:rect l="l" t="t" r="r" b="b"/>
            <a:pathLst>
              <a:path w="1539005" h="877980">
                <a:moveTo>
                  <a:pt x="953037" y="877980"/>
                </a:moveTo>
                <a:cubicBezTo>
                  <a:pt x="1270716" y="728263"/>
                  <a:pt x="1588395" y="578546"/>
                  <a:pt x="1532586" y="433659"/>
                </a:cubicBezTo>
                <a:cubicBezTo>
                  <a:pt x="1476777" y="288772"/>
                  <a:pt x="873617" y="49440"/>
                  <a:pt x="618186" y="8657"/>
                </a:cubicBezTo>
                <a:cubicBezTo>
                  <a:pt x="362755" y="-32126"/>
                  <a:pt x="181377" y="78417"/>
                  <a:pt x="0" y="188961"/>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5C707879-E208-8BF2-CB38-68821637C506}"/>
              </a:ext>
            </a:extLst>
          </p:cNvPr>
          <p:cNvCxnSpPr>
            <a:cxnSpLocks/>
            <a:stCxn id="8" idx="3"/>
          </p:cNvCxnSpPr>
          <p:nvPr/>
        </p:nvCxnSpPr>
        <p:spPr>
          <a:xfrm flipH="1">
            <a:off x="3428999" y="3504130"/>
            <a:ext cx="3873451" cy="2082267"/>
          </a:xfrm>
          <a:prstGeom prst="line">
            <a:avLst/>
          </a:prstGeom>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93A47229-056B-DEF2-D6ED-80CEE1FDF076}"/>
              </a:ext>
            </a:extLst>
          </p:cNvPr>
          <p:cNvSpPr txBox="1"/>
          <p:nvPr/>
        </p:nvSpPr>
        <p:spPr>
          <a:xfrm rot="16200000">
            <a:off x="2007808" y="5065219"/>
            <a:ext cx="2574971" cy="369332"/>
          </a:xfrm>
          <a:prstGeom prst="rect">
            <a:avLst/>
          </a:prstGeom>
          <a:noFill/>
        </p:spPr>
        <p:txBody>
          <a:bodyPr wrap="square" rtlCol="0">
            <a:spAutoFit/>
          </a:bodyPr>
          <a:lstStyle/>
          <a:p>
            <a:r>
              <a:rPr lang="en-US" dirty="0"/>
              <a:t>Lancaster Blvd 3300’ MSL</a:t>
            </a:r>
          </a:p>
        </p:txBody>
      </p:sp>
      <p:sp>
        <p:nvSpPr>
          <p:cNvPr id="4" name="Freeform: Shape 3">
            <a:extLst>
              <a:ext uri="{FF2B5EF4-FFF2-40B4-BE49-F238E27FC236}">
                <a16:creationId xmlns:a16="http://schemas.microsoft.com/office/drawing/2014/main" id="{176314F2-7716-052A-99E5-A323774CEFE1}"/>
              </a:ext>
            </a:extLst>
          </p:cNvPr>
          <p:cNvSpPr/>
          <p:nvPr/>
        </p:nvSpPr>
        <p:spPr>
          <a:xfrm rot="6815299" flipH="1">
            <a:off x="6431804" y="2384130"/>
            <a:ext cx="1363437" cy="1035469"/>
          </a:xfrm>
          <a:custGeom>
            <a:avLst/>
            <a:gdLst>
              <a:gd name="connsiteX0" fmla="*/ 953037 w 1539005"/>
              <a:gd name="connsiteY0" fmla="*/ 877980 h 877980"/>
              <a:gd name="connsiteX1" fmla="*/ 1532586 w 1539005"/>
              <a:gd name="connsiteY1" fmla="*/ 433659 h 877980"/>
              <a:gd name="connsiteX2" fmla="*/ 618186 w 1539005"/>
              <a:gd name="connsiteY2" fmla="*/ 8657 h 877980"/>
              <a:gd name="connsiteX3" fmla="*/ 0 w 1539005"/>
              <a:gd name="connsiteY3" fmla="*/ 188961 h 877980"/>
            </a:gdLst>
            <a:ahLst/>
            <a:cxnLst>
              <a:cxn ang="0">
                <a:pos x="connsiteX0" y="connsiteY0"/>
              </a:cxn>
              <a:cxn ang="0">
                <a:pos x="connsiteX1" y="connsiteY1"/>
              </a:cxn>
              <a:cxn ang="0">
                <a:pos x="connsiteX2" y="connsiteY2"/>
              </a:cxn>
              <a:cxn ang="0">
                <a:pos x="connsiteX3" y="connsiteY3"/>
              </a:cxn>
            </a:cxnLst>
            <a:rect l="l" t="t" r="r" b="b"/>
            <a:pathLst>
              <a:path w="1539005" h="877980">
                <a:moveTo>
                  <a:pt x="953037" y="877980"/>
                </a:moveTo>
                <a:cubicBezTo>
                  <a:pt x="1270716" y="728263"/>
                  <a:pt x="1588395" y="578546"/>
                  <a:pt x="1532586" y="433659"/>
                </a:cubicBezTo>
                <a:cubicBezTo>
                  <a:pt x="1476777" y="288772"/>
                  <a:pt x="873617" y="49440"/>
                  <a:pt x="618186" y="8657"/>
                </a:cubicBezTo>
                <a:cubicBezTo>
                  <a:pt x="362755" y="-32126"/>
                  <a:pt x="181377" y="78417"/>
                  <a:pt x="0" y="188961"/>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43965473"/>
      </p:ext>
    </p:extLst>
  </p:cSld>
  <p:clrMapOvr>
    <a:masterClrMapping/>
  </p:clrMapOvr>
  <p:transition>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1" y="371121"/>
            <a:ext cx="6897306" cy="492443"/>
          </a:xfrm>
          <a:prstGeom prst="rect">
            <a:avLst/>
          </a:prstGeom>
        </p:spPr>
        <p:txBody>
          <a:bodyPr vert="horz" wrap="square" lIns="0" tIns="0" rIns="0" bIns="0" rtlCol="0">
            <a:spAutoFit/>
          </a:bodyPr>
          <a:lstStyle/>
          <a:p>
            <a:pPr marL="1304925">
              <a:lnSpc>
                <a:spcPct val="100000"/>
              </a:lnSpc>
            </a:pPr>
            <a:r>
              <a:rPr lang="en-US" dirty="0"/>
              <a:t>RWY 23 Rosamond Arrival</a:t>
            </a:r>
            <a:endParaRPr dirty="0"/>
          </a:p>
        </p:txBody>
      </p:sp>
      <p:sp>
        <p:nvSpPr>
          <p:cNvPr id="3" name="Rectangle 2"/>
          <p:cNvSpPr/>
          <p:nvPr/>
        </p:nvSpPr>
        <p:spPr>
          <a:xfrm>
            <a:off x="152400" y="883671"/>
            <a:ext cx="8839200" cy="1615827"/>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Proceed inbound at or below 3300’ MSL. Remain south of Rosamond Blvd and enter the right downwind for Runway 23R. (Use caution, route goes under the departure corridor)  Expect hold over bend in the road. </a:t>
            </a:r>
            <a:endParaRPr lang="en-US" sz="1700" dirty="0"/>
          </a:p>
          <a:p>
            <a:pPr marL="285750" indent="-285750">
              <a:buFont typeface="Arial" panose="020B0604020202020204" pitchFamily="34" charset="0"/>
              <a:buChar char="•"/>
            </a:pPr>
            <a:endParaRPr lang="en-US" sz="1700" dirty="0"/>
          </a:p>
          <a:p>
            <a:pPr marL="285750" lvl="0" indent="-285750">
              <a:buFont typeface="Arial" panose="020B0604020202020204" pitchFamily="34" charset="0"/>
              <a:buChar char="•"/>
            </a:pPr>
            <a:endParaRPr lang="en-US" sz="17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tellite image of a planet&#10;&#10;Description automatically generated with low confidence">
            <a:extLst>
              <a:ext uri="{FF2B5EF4-FFF2-40B4-BE49-F238E27FC236}">
                <a16:creationId xmlns:a16="http://schemas.microsoft.com/office/drawing/2014/main" id="{4713F5B8-80C1-EBFD-44A2-7A9709E01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229" t="15193" r="16747" b="8705"/>
          <a:stretch/>
        </p:blipFill>
        <p:spPr>
          <a:xfrm>
            <a:off x="381000" y="1905000"/>
            <a:ext cx="8382000" cy="4800600"/>
          </a:xfrm>
          <a:prstGeom prst="rect">
            <a:avLst/>
          </a:prstGeom>
        </p:spPr>
      </p:pic>
      <p:cxnSp>
        <p:nvCxnSpPr>
          <p:cNvPr id="6" name="Straight Connector 5">
            <a:extLst>
              <a:ext uri="{FF2B5EF4-FFF2-40B4-BE49-F238E27FC236}">
                <a16:creationId xmlns:a16="http://schemas.microsoft.com/office/drawing/2014/main" id="{D7009749-2509-E540-6D8B-EEFDB484A3D2}"/>
              </a:ext>
            </a:extLst>
          </p:cNvPr>
          <p:cNvCxnSpPr>
            <a:cxnSpLocks/>
          </p:cNvCxnSpPr>
          <p:nvPr/>
        </p:nvCxnSpPr>
        <p:spPr>
          <a:xfrm flipV="1">
            <a:off x="609600" y="2011774"/>
            <a:ext cx="6760838" cy="4475105"/>
          </a:xfrm>
          <a:prstGeom prst="line">
            <a:avLst/>
          </a:prstGeom>
        </p:spPr>
        <p:style>
          <a:lnRef idx="3">
            <a:schemeClr val="accent2"/>
          </a:lnRef>
          <a:fillRef idx="0">
            <a:schemeClr val="accent2"/>
          </a:fillRef>
          <a:effectRef idx="2">
            <a:schemeClr val="accent2"/>
          </a:effectRef>
          <a:fontRef idx="minor">
            <a:schemeClr val="tx1"/>
          </a:fontRef>
        </p:style>
      </p:cxnSp>
      <p:cxnSp>
        <p:nvCxnSpPr>
          <p:cNvPr id="9" name="Straight Connector 8">
            <a:extLst>
              <a:ext uri="{FF2B5EF4-FFF2-40B4-BE49-F238E27FC236}">
                <a16:creationId xmlns:a16="http://schemas.microsoft.com/office/drawing/2014/main" id="{2A35EB3B-12D5-44B4-94B2-3B96D9ADFEB0}"/>
              </a:ext>
            </a:extLst>
          </p:cNvPr>
          <p:cNvCxnSpPr>
            <a:cxnSpLocks/>
          </p:cNvCxnSpPr>
          <p:nvPr/>
        </p:nvCxnSpPr>
        <p:spPr>
          <a:xfrm>
            <a:off x="7308948" y="2057400"/>
            <a:ext cx="463452" cy="762000"/>
          </a:xfrm>
          <a:prstGeom prst="line">
            <a:avLst/>
          </a:prstGeom>
        </p:spPr>
        <p:style>
          <a:lnRef idx="3">
            <a:schemeClr val="accent2"/>
          </a:lnRef>
          <a:fillRef idx="0">
            <a:schemeClr val="accent2"/>
          </a:fillRef>
          <a:effectRef idx="2">
            <a:schemeClr val="accent2"/>
          </a:effectRef>
          <a:fontRef idx="minor">
            <a:schemeClr val="tx1"/>
          </a:fontRef>
        </p:style>
      </p:cxnSp>
      <p:cxnSp>
        <p:nvCxnSpPr>
          <p:cNvPr id="4" name="Straight Connector 3">
            <a:extLst>
              <a:ext uri="{FF2B5EF4-FFF2-40B4-BE49-F238E27FC236}">
                <a16:creationId xmlns:a16="http://schemas.microsoft.com/office/drawing/2014/main" id="{534A8212-0CDF-7D93-BE6E-E732843B24CB}"/>
              </a:ext>
            </a:extLst>
          </p:cNvPr>
          <p:cNvCxnSpPr>
            <a:cxnSpLocks/>
          </p:cNvCxnSpPr>
          <p:nvPr/>
        </p:nvCxnSpPr>
        <p:spPr>
          <a:xfrm>
            <a:off x="7370438" y="2011774"/>
            <a:ext cx="782962" cy="1188626"/>
          </a:xfrm>
          <a:prstGeom prst="line">
            <a:avLst/>
          </a:prstGeom>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ADC4375A-CEB6-1923-DC51-423482427124}"/>
              </a:ext>
            </a:extLst>
          </p:cNvPr>
          <p:cNvSpPr txBox="1"/>
          <p:nvPr/>
        </p:nvSpPr>
        <p:spPr>
          <a:xfrm rot="19639209">
            <a:off x="1016273" y="4694213"/>
            <a:ext cx="3286171" cy="369332"/>
          </a:xfrm>
          <a:prstGeom prst="rect">
            <a:avLst/>
          </a:prstGeom>
          <a:noFill/>
        </p:spPr>
        <p:txBody>
          <a:bodyPr wrap="square" rtlCol="0">
            <a:spAutoFit/>
          </a:bodyPr>
          <a:lstStyle/>
          <a:p>
            <a:r>
              <a:rPr lang="en-US" dirty="0"/>
              <a:t>Rosamond Blvd 3300’ MSL</a:t>
            </a:r>
          </a:p>
        </p:txBody>
      </p:sp>
      <p:cxnSp>
        <p:nvCxnSpPr>
          <p:cNvPr id="11" name="Straight Arrow Connector 10">
            <a:extLst>
              <a:ext uri="{FF2B5EF4-FFF2-40B4-BE49-F238E27FC236}">
                <a16:creationId xmlns:a16="http://schemas.microsoft.com/office/drawing/2014/main" id="{50D3CF20-5931-91F2-AA58-130377E6808C}"/>
              </a:ext>
            </a:extLst>
          </p:cNvPr>
          <p:cNvCxnSpPr>
            <a:cxnSpLocks/>
          </p:cNvCxnSpPr>
          <p:nvPr/>
        </p:nvCxnSpPr>
        <p:spPr>
          <a:xfrm flipH="1" flipV="1">
            <a:off x="2257395" y="3483088"/>
            <a:ext cx="1447800" cy="2438400"/>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55AE9D89-1D3B-9B0C-3C4C-E721135A1F59}"/>
              </a:ext>
            </a:extLst>
          </p:cNvPr>
          <p:cNvCxnSpPr>
            <a:cxnSpLocks/>
          </p:cNvCxnSpPr>
          <p:nvPr/>
        </p:nvCxnSpPr>
        <p:spPr>
          <a:xfrm flipH="1">
            <a:off x="3705195" y="3200400"/>
            <a:ext cx="4448205" cy="2721088"/>
          </a:xfrm>
          <a:prstGeom prst="straightConnector1">
            <a:avLst/>
          </a:prstGeom>
          <a:ln>
            <a:solidFill>
              <a:srgbClr val="FFFF00"/>
            </a:solidFill>
            <a:tailEnd type="triangle"/>
          </a:ln>
        </p:spPr>
        <p:style>
          <a:lnRef idx="3">
            <a:schemeClr val="accent1"/>
          </a:lnRef>
          <a:fillRef idx="0">
            <a:schemeClr val="accent1"/>
          </a:fillRef>
          <a:effectRef idx="2">
            <a:schemeClr val="accent1"/>
          </a:effectRef>
          <a:fontRef idx="minor">
            <a:schemeClr val="tx1"/>
          </a:fontRef>
        </p:style>
      </p:cxnSp>
      <p:sp>
        <p:nvSpPr>
          <p:cNvPr id="8" name="TextBox 7">
            <a:extLst>
              <a:ext uri="{FF2B5EF4-FFF2-40B4-BE49-F238E27FC236}">
                <a16:creationId xmlns:a16="http://schemas.microsoft.com/office/drawing/2014/main" id="{4069765C-2585-FED8-0985-9AA7A646420A}"/>
              </a:ext>
            </a:extLst>
          </p:cNvPr>
          <p:cNvSpPr txBox="1"/>
          <p:nvPr/>
        </p:nvSpPr>
        <p:spPr>
          <a:xfrm rot="19749356">
            <a:off x="3421181" y="4983161"/>
            <a:ext cx="2455815" cy="369332"/>
          </a:xfrm>
          <a:prstGeom prst="rect">
            <a:avLst/>
          </a:prstGeom>
          <a:noFill/>
        </p:spPr>
        <p:txBody>
          <a:bodyPr wrap="square" rtlCol="0">
            <a:spAutoFit/>
          </a:bodyPr>
          <a:lstStyle/>
          <a:p>
            <a:r>
              <a:rPr lang="en-US" dirty="0"/>
              <a:t>Departure Traffic Flow</a:t>
            </a:r>
          </a:p>
        </p:txBody>
      </p:sp>
    </p:spTree>
    <p:extLst>
      <p:ext uri="{BB962C8B-B14F-4D97-AF65-F5344CB8AC3E}">
        <p14:creationId xmlns:p14="http://schemas.microsoft.com/office/powerpoint/2010/main" val="3233752777"/>
      </p:ext>
    </p:extLst>
  </p:cSld>
  <p:clrMapOvr>
    <a:masterClrMapping/>
  </p:clrMapOvr>
  <p:transition>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1" y="371121"/>
            <a:ext cx="6897306" cy="492443"/>
          </a:xfrm>
          <a:prstGeom prst="rect">
            <a:avLst/>
          </a:prstGeom>
        </p:spPr>
        <p:txBody>
          <a:bodyPr vert="horz" wrap="square" lIns="0" tIns="0" rIns="0" bIns="0" rtlCol="0">
            <a:spAutoFit/>
          </a:bodyPr>
          <a:lstStyle/>
          <a:p>
            <a:pPr marL="1304925">
              <a:lnSpc>
                <a:spcPct val="100000"/>
              </a:lnSpc>
            </a:pPr>
            <a:r>
              <a:rPr lang="en-US" dirty="0"/>
              <a:t>RWY 23 Buckhorn Arrival</a:t>
            </a:r>
            <a:endParaRPr dirty="0"/>
          </a:p>
        </p:txBody>
      </p:sp>
      <p:sp>
        <p:nvSpPr>
          <p:cNvPr id="3" name="Rectangle 2"/>
          <p:cNvSpPr/>
          <p:nvPr/>
        </p:nvSpPr>
        <p:spPr>
          <a:xfrm>
            <a:off x="152400" y="936513"/>
            <a:ext cx="8839200" cy="1092607"/>
          </a:xfrm>
          <a:prstGeom prst="rect">
            <a:avLst/>
          </a:prstGeom>
        </p:spPr>
        <p:txBody>
          <a:bodyPr wrap="square">
            <a:spAutoFit/>
          </a:bodyPr>
          <a:lstStyle/>
          <a:p>
            <a:endParaRPr lang="en-US" sz="1700" b="1" dirty="0"/>
          </a:p>
          <a:p>
            <a:pPr marL="285750" indent="-285750">
              <a:buFont typeface="Arial" panose="020B0604020202020204" pitchFamily="34" charset="0"/>
              <a:buChar char="•"/>
            </a:pPr>
            <a:r>
              <a:rPr lang="en-US" sz="1600" dirty="0"/>
              <a:t>From Buckhorn remain at or below 3300’ MSL and 1 mile south of the extended centerline for runway 23L. From Buckhorn, report midfield left downwind for sequence update. Expect hold over Buckhorn.</a:t>
            </a:r>
            <a:endParaRPr lang="en-US" sz="1700" dirty="0"/>
          </a:p>
        </p:txBody>
      </p:sp>
      <p:sp>
        <p:nvSpPr>
          <p:cNvPr id="18" name="Rectangle 17">
            <a:extLst>
              <a:ext uri="{FF2B5EF4-FFF2-40B4-BE49-F238E27FC236}">
                <a16:creationId xmlns:a16="http://schemas.microsoft.com/office/drawing/2014/main" id="{EA56C70D-8BCC-BFE1-2108-12327591BE7D}"/>
              </a:ext>
            </a:extLst>
          </p:cNvPr>
          <p:cNvSpPr/>
          <p:nvPr/>
        </p:nvSpPr>
        <p:spPr>
          <a:xfrm rot="19785506">
            <a:off x="5722847" y="5470090"/>
            <a:ext cx="1279704" cy="533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atellite image of a planet&#10;&#10;Description automatically generated with low confidence">
            <a:extLst>
              <a:ext uri="{FF2B5EF4-FFF2-40B4-BE49-F238E27FC236}">
                <a16:creationId xmlns:a16="http://schemas.microsoft.com/office/drawing/2014/main" id="{4713F5B8-80C1-EBFD-44A2-7A9709E015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016" t="14883" r="15910" b="12110"/>
          <a:stretch/>
        </p:blipFill>
        <p:spPr>
          <a:xfrm>
            <a:off x="244645" y="2096298"/>
            <a:ext cx="8654710" cy="4616201"/>
          </a:xfrm>
          <a:prstGeom prst="rect">
            <a:avLst/>
          </a:prstGeom>
        </p:spPr>
      </p:pic>
      <p:sp>
        <p:nvSpPr>
          <p:cNvPr id="6" name="TextBox 5">
            <a:extLst>
              <a:ext uri="{FF2B5EF4-FFF2-40B4-BE49-F238E27FC236}">
                <a16:creationId xmlns:a16="http://schemas.microsoft.com/office/drawing/2014/main" id="{686061E1-BBD6-43EB-DBEA-A8FA497C1168}"/>
              </a:ext>
            </a:extLst>
          </p:cNvPr>
          <p:cNvSpPr txBox="1"/>
          <p:nvPr/>
        </p:nvSpPr>
        <p:spPr>
          <a:xfrm rot="19767019">
            <a:off x="4284651" y="5411094"/>
            <a:ext cx="3286171" cy="369332"/>
          </a:xfrm>
          <a:prstGeom prst="rect">
            <a:avLst/>
          </a:prstGeom>
          <a:noFill/>
        </p:spPr>
        <p:txBody>
          <a:bodyPr wrap="square" rtlCol="0">
            <a:spAutoFit/>
          </a:bodyPr>
          <a:lstStyle/>
          <a:p>
            <a:r>
              <a:rPr lang="en-US" dirty="0"/>
              <a:t>1 Mile South of Final 3300’ MSL</a:t>
            </a:r>
          </a:p>
        </p:txBody>
      </p:sp>
      <p:cxnSp>
        <p:nvCxnSpPr>
          <p:cNvPr id="31" name="Straight Arrow Connector 30">
            <a:extLst>
              <a:ext uri="{FF2B5EF4-FFF2-40B4-BE49-F238E27FC236}">
                <a16:creationId xmlns:a16="http://schemas.microsoft.com/office/drawing/2014/main" id="{0A30BEC1-6D14-3D5C-21B3-C270F46E78A7}"/>
              </a:ext>
            </a:extLst>
          </p:cNvPr>
          <p:cNvCxnSpPr>
            <a:cxnSpLocks/>
            <a:endCxn id="7" idx="0"/>
          </p:cNvCxnSpPr>
          <p:nvPr/>
        </p:nvCxnSpPr>
        <p:spPr>
          <a:xfrm flipV="1">
            <a:off x="4026650" y="4090513"/>
            <a:ext cx="4253392" cy="240271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4" name="Freeform: Shape 3">
            <a:extLst>
              <a:ext uri="{FF2B5EF4-FFF2-40B4-BE49-F238E27FC236}">
                <a16:creationId xmlns:a16="http://schemas.microsoft.com/office/drawing/2014/main" id="{554AC659-4A4D-BB09-DBE0-F538BCFD84AB}"/>
              </a:ext>
            </a:extLst>
          </p:cNvPr>
          <p:cNvSpPr/>
          <p:nvPr/>
        </p:nvSpPr>
        <p:spPr>
          <a:xfrm rot="18411010">
            <a:off x="7674289" y="3531862"/>
            <a:ext cx="974511" cy="531290"/>
          </a:xfrm>
          <a:custGeom>
            <a:avLst/>
            <a:gdLst>
              <a:gd name="connsiteX0" fmla="*/ 0 w 1440050"/>
              <a:gd name="connsiteY0" fmla="*/ 875763 h 1230936"/>
              <a:gd name="connsiteX1" fmla="*/ 1313645 w 1440050"/>
              <a:gd name="connsiteY1" fmla="*/ 1184856 h 1230936"/>
              <a:gd name="connsiteX2" fmla="*/ 1313645 w 1440050"/>
              <a:gd name="connsiteY2" fmla="*/ 0 h 1230936"/>
            </a:gdLst>
            <a:ahLst/>
            <a:cxnLst>
              <a:cxn ang="0">
                <a:pos x="connsiteX0" y="connsiteY0"/>
              </a:cxn>
              <a:cxn ang="0">
                <a:pos x="connsiteX1" y="connsiteY1"/>
              </a:cxn>
              <a:cxn ang="0">
                <a:pos x="connsiteX2" y="connsiteY2"/>
              </a:cxn>
            </a:cxnLst>
            <a:rect l="l" t="t" r="r" b="b"/>
            <a:pathLst>
              <a:path w="1440050" h="1230936">
                <a:moveTo>
                  <a:pt x="0" y="875763"/>
                </a:moveTo>
                <a:cubicBezTo>
                  <a:pt x="547352" y="1103289"/>
                  <a:pt x="1094704" y="1330816"/>
                  <a:pt x="1313645" y="1184856"/>
                </a:cubicBezTo>
                <a:cubicBezTo>
                  <a:pt x="1532586" y="1038896"/>
                  <a:pt x="1423115" y="519448"/>
                  <a:pt x="1313645" y="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7" name="Freeform: Shape 6">
            <a:extLst>
              <a:ext uri="{FF2B5EF4-FFF2-40B4-BE49-F238E27FC236}">
                <a16:creationId xmlns:a16="http://schemas.microsoft.com/office/drawing/2014/main" id="{F3025A3B-F53D-FD51-85C1-4DC45D85FEDD}"/>
              </a:ext>
            </a:extLst>
          </p:cNvPr>
          <p:cNvSpPr/>
          <p:nvPr/>
        </p:nvSpPr>
        <p:spPr>
          <a:xfrm rot="17076519">
            <a:off x="7702798" y="3043348"/>
            <a:ext cx="974511" cy="1040352"/>
          </a:xfrm>
          <a:custGeom>
            <a:avLst/>
            <a:gdLst>
              <a:gd name="connsiteX0" fmla="*/ 0 w 1440050"/>
              <a:gd name="connsiteY0" fmla="*/ 875763 h 1230936"/>
              <a:gd name="connsiteX1" fmla="*/ 1313645 w 1440050"/>
              <a:gd name="connsiteY1" fmla="*/ 1184856 h 1230936"/>
              <a:gd name="connsiteX2" fmla="*/ 1313645 w 1440050"/>
              <a:gd name="connsiteY2" fmla="*/ 0 h 1230936"/>
            </a:gdLst>
            <a:ahLst/>
            <a:cxnLst>
              <a:cxn ang="0">
                <a:pos x="connsiteX0" y="connsiteY0"/>
              </a:cxn>
              <a:cxn ang="0">
                <a:pos x="connsiteX1" y="connsiteY1"/>
              </a:cxn>
              <a:cxn ang="0">
                <a:pos x="connsiteX2" y="connsiteY2"/>
              </a:cxn>
            </a:cxnLst>
            <a:rect l="l" t="t" r="r" b="b"/>
            <a:pathLst>
              <a:path w="1440050" h="1230936">
                <a:moveTo>
                  <a:pt x="0" y="875763"/>
                </a:moveTo>
                <a:cubicBezTo>
                  <a:pt x="547352" y="1103289"/>
                  <a:pt x="1094704" y="1330816"/>
                  <a:pt x="1313645" y="1184856"/>
                </a:cubicBezTo>
                <a:cubicBezTo>
                  <a:pt x="1532586" y="1038896"/>
                  <a:pt x="1423115" y="519448"/>
                  <a:pt x="1313645" y="0"/>
                </a:cubicBez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58681718"/>
      </p:ext>
    </p:extLst>
  </p:cSld>
  <p:clrMapOvr>
    <a:masterClrMapping/>
  </p:clrMapOvr>
  <p:transition>
    <p:split orient="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CDA19C-1950-4B65-B2D1-91DBFB9284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76C03332-E22C-4533-80FA-E7C5A398285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033B344-9B88-4A75-8A65-20EE26F99B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1891</TotalTime>
  <Words>1024</Words>
  <Application>Microsoft Office PowerPoint</Application>
  <PresentationFormat>On-screen Show (4:3)</PresentationFormat>
  <Paragraphs>110</Paragraphs>
  <Slides>22</Slides>
  <Notes>21</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RWY 23 Rosamond Departure</vt:lpstr>
      <vt:lpstr>RWY 05 Rosamond Departure</vt:lpstr>
      <vt:lpstr>RWY 23 Buckhorn Departure</vt:lpstr>
      <vt:lpstr>RWY 05 Buckhorn Departure</vt:lpstr>
      <vt:lpstr>RWY 23 Lancaster Departure</vt:lpstr>
      <vt:lpstr>RWY 05 Lancaster Departure</vt:lpstr>
      <vt:lpstr>RWY 23 Rosamond Arrival</vt:lpstr>
      <vt:lpstr>RWY 23 Buckhorn Arrival</vt:lpstr>
      <vt:lpstr>RWY 05 Buckhorn Arrival</vt:lpstr>
      <vt:lpstr>Buckhorn Arrival Holding Area</vt:lpstr>
      <vt:lpstr>RWY 05 Rosamond Arrival</vt:lpstr>
      <vt:lpstr>Rosamond Arrival Holding Area</vt:lpstr>
      <vt:lpstr>RWY 23 Lancaster Arrival</vt:lpstr>
      <vt:lpstr>RWY 05 Lancaster Arrival</vt:lpstr>
      <vt:lpstr>Lancaster Arrival Holding Area</vt:lpstr>
      <vt:lpstr>Opposite Direction Taxi Operations</vt:lpstr>
      <vt:lpstr>Opposite Direction Taxi Operations</vt:lpstr>
      <vt:lpstr>Departure Procedures  </vt:lpstr>
      <vt:lpstr>South/North Base Patterns</vt:lpstr>
      <vt:lpstr>Contacts</vt:lpstr>
      <vt:lpstr>RWY 5R North Re-Entry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Strong Bruce</dc:creator>
  <cp:lastModifiedBy>CRAWFORD, SCOTT R CIV USAF AFMC 412 OSS/OSA</cp:lastModifiedBy>
  <cp:revision>69</cp:revision>
  <cp:lastPrinted>2023-05-24T20:34:49Z</cp:lastPrinted>
  <dcterms:created xsi:type="dcterms:W3CDTF">2017-09-22T12:49:54Z</dcterms:created>
  <dcterms:modified xsi:type="dcterms:W3CDTF">2023-10-18T23:17:11Z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2015-10-29T00:00:00Z</vt:filetime>
  </property>
  <property fmtid="{D5CDD505-2E9C-101B-9397-08002B2CF9AE}" pid="3" name="LastSaved">
    <vt:filetime>2017-09-22T00:00:00Z</vt:filetime>
  </property>
</Properties>
</file>