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66" r:id="rId4"/>
    <p:sldId id="257" r:id="rId5"/>
    <p:sldId id="258" r:id="rId6"/>
    <p:sldId id="260" r:id="rId7"/>
    <p:sldId id="261" r:id="rId8"/>
    <p:sldId id="267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439"/>
    <a:srgbClr val="F9D749"/>
    <a:srgbClr val="F6DF32"/>
    <a:srgbClr val="F4DA0C"/>
    <a:srgbClr val="F4E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70C23-A82E-4CD7-B089-7BACDBCC18BE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C775D-3755-424A-9757-D40A221DE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C775D-3755-424A-9757-D40A221DEB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host events in December,</a:t>
            </a:r>
            <a:r>
              <a:rPr lang="en-US" baseline="0" dirty="0"/>
              <a:t> just not Christmas parties. *Equipment may </a:t>
            </a:r>
            <a:r>
              <a:rPr lang="en-US" baseline="0"/>
              <a:t>be rented.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C775D-3755-424A-9757-D40A221DEB8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Include one group shot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C775D-3755-424A-9757-D40A221DEB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8/21/2023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8/21/2023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anessa.vageline.1@us.af.mi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Janessa</a:t>
            </a:r>
            <a:r>
              <a:rPr lang="en-US" dirty="0"/>
              <a:t> </a:t>
            </a:r>
            <a:r>
              <a:rPr lang="en-US" dirty="0" err="1"/>
              <a:t>Vageline</a:t>
            </a:r>
            <a:r>
              <a:rPr lang="en-US" dirty="0"/>
              <a:t>, 747-6351(office), 739-0596 (cell)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752600"/>
            <a:ext cx="7848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 dirty="0"/>
              <a:t>UNITE</a:t>
            </a:r>
            <a:r>
              <a:rPr lang="en-US" sz="7800" dirty="0"/>
              <a:t> PROGRAM</a:t>
            </a:r>
          </a:p>
          <a:p>
            <a:pPr algn="ctr"/>
            <a:r>
              <a:rPr lang="en-US" sz="2600" dirty="0">
                <a:solidFill>
                  <a:schemeClr val="tx1">
                    <a:lumMod val="65000"/>
                  </a:schemeClr>
                </a:solidFill>
              </a:rPr>
              <a:t>BUILDING TEAM COHESION THROUGH RECREATION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172200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GFAFB</a:t>
            </a:r>
            <a:r>
              <a:rPr lang="en-US" dirty="0"/>
              <a:t> </a:t>
            </a:r>
            <a:r>
              <a:rPr lang="en-US" sz="2600" dirty="0"/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AN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Plan your event and complete the request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your leadership sign the form and email it to: </a:t>
            </a:r>
            <a:r>
              <a:rPr lang="en-US" dirty="0">
                <a:hlinkClick r:id="rId3"/>
              </a:rPr>
              <a:t>janessa.vageline.1@us.af.mil</a:t>
            </a:r>
            <a:endParaRPr lang="en-US" dirty="0"/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I’ll submit it to the Air Force Services Center (AFSVC) for approval and notify you once it is complete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allow up to 5 business days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Email me invoices or call me for payment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might be before, during, or after your event, depending on what the venue prefers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Host your event, take pictures, and have fun!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 </a:t>
            </a:r>
            <a:r>
              <a:rPr lang="en-US"/>
              <a:t>the after-action </a:t>
            </a:r>
            <a:r>
              <a:rPr lang="en-US" dirty="0"/>
              <a:t>report (AAR) and email it to me with 1-3 </a:t>
            </a:r>
            <a:r>
              <a:rPr lang="en-US"/>
              <a:t>event photos </a:t>
            </a:r>
            <a:r>
              <a:rPr lang="en-US" dirty="0"/>
              <a:t>within 5 business days of your event.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WHO’S ELIGIBLE?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886200"/>
            <a:ext cx="81534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All assigned Air Force and Space Force Active Duty, Reserve, Guard, and civilian (APF/NAF) members are authorized Unite funds for CY23</a:t>
            </a:r>
          </a:p>
          <a:p>
            <a:r>
              <a:rPr lang="en-US" sz="2800" dirty="0"/>
              <a:t>Dependents are welcome to participate in Unite events</a:t>
            </a:r>
          </a:p>
          <a:p>
            <a:pPr lvl="1"/>
            <a:r>
              <a:rPr lang="en-US" sz="2500" dirty="0"/>
              <a:t>It’s at the Commander’s discretion whether Unite will pay the way of dependents or not, as their expenses would come out of your CY23 allocation</a:t>
            </a:r>
          </a:p>
          <a:p>
            <a:endParaRPr lang="en-US" sz="2800" dirty="0"/>
          </a:p>
        </p:txBody>
      </p:sp>
      <p:pic>
        <p:nvPicPr>
          <p:cNvPr id="4" name="Picture 3" descr="CS-9April2_cropped.jpg"/>
          <p:cNvPicPr>
            <a:picLocks noChangeAspect="1"/>
          </p:cNvPicPr>
          <p:nvPr/>
        </p:nvPicPr>
        <p:blipFill>
          <a:blip r:embed="rId2" cstate="print"/>
          <a:srcRect t="12136" b="17476"/>
          <a:stretch>
            <a:fillRect/>
          </a:stretch>
        </p:blipFill>
        <p:spPr>
          <a:xfrm>
            <a:off x="0" y="1600200"/>
            <a:ext cx="91440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21352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Commanders should make every effort to ensure all authorized members of a unit have an opportunity to participate in Unite events</a:t>
            </a:r>
          </a:p>
          <a:p>
            <a:r>
              <a:rPr lang="en-US" dirty="0"/>
              <a:t>Events cannot be divided based on age, race, gender, or religion</a:t>
            </a:r>
          </a:p>
          <a:p>
            <a:r>
              <a:rPr lang="en-US" dirty="0"/>
              <a:t>They may be divided by work center, flight, shift, shop, etc.</a:t>
            </a:r>
          </a:p>
          <a:p>
            <a:r>
              <a:rPr lang="en-US" dirty="0"/>
              <a:t>Events CAN NOT be held for dependents only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MPS-Soccer.jpg"/>
          <p:cNvPicPr>
            <a:picLocks noChangeAspect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>
          <a:xfrm>
            <a:off x="5330404" y="1600200"/>
            <a:ext cx="3813596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SHOW ME THE MONEY!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257800" y="3200400"/>
            <a:ext cx="3657600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b="1" dirty="0"/>
              <a:t>$13.50</a:t>
            </a:r>
            <a:r>
              <a:rPr lang="en-US" sz="3000" dirty="0"/>
              <a:t>/PERSON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57800" y="4876800"/>
            <a:ext cx="3657600" cy="144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/>
              <a:t>$5</a:t>
            </a:r>
            <a:r>
              <a:rPr lang="en-US" sz="2800"/>
              <a:t>/PERSON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5257800" y="2514600"/>
            <a:ext cx="3657600" cy="640080"/>
          </a:xfrm>
        </p:spPr>
        <p:txBody>
          <a:bodyPr/>
          <a:lstStyle/>
          <a:p>
            <a:pPr algn="ctr"/>
            <a:r>
              <a:rPr lang="en-US" sz="2800" dirty="0"/>
              <a:t>RECREATION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257800" y="4191000"/>
            <a:ext cx="3657600" cy="64008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FOOD</a:t>
            </a:r>
            <a:r>
              <a:rPr lang="en-US" dirty="0"/>
              <a:t> + </a:t>
            </a:r>
            <a:r>
              <a:rPr lang="en-US" sz="2800" dirty="0"/>
              <a:t>BEVERAGE</a:t>
            </a:r>
            <a:endParaRPr lang="en-US" dirty="0"/>
          </a:p>
        </p:txBody>
      </p:sp>
      <p:pic>
        <p:nvPicPr>
          <p:cNvPr id="22" name="Picture 21" descr="gettyimages-1270998711-1024x1024.jpg"/>
          <p:cNvPicPr>
            <a:picLocks noChangeAspect="1"/>
          </p:cNvPicPr>
          <p:nvPr/>
        </p:nvPicPr>
        <p:blipFill>
          <a:blip r:embed="rId2"/>
          <a:srcRect l="3456" t="9211" r="40385" b="5263"/>
          <a:stretch>
            <a:fillRect/>
          </a:stretch>
        </p:blipFill>
        <p:spPr>
          <a:xfrm>
            <a:off x="0" y="1600200"/>
            <a:ext cx="5176142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FUNDING</a:t>
            </a:r>
            <a:r>
              <a:rPr lang="en-US" dirty="0"/>
              <a:t>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21752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Funds can be used on or off the installation</a:t>
            </a:r>
          </a:p>
          <a:p>
            <a:r>
              <a:rPr lang="en-US" dirty="0"/>
              <a:t>Unite </a:t>
            </a:r>
            <a:r>
              <a:rPr lang="en-US" u="sng" dirty="0"/>
              <a:t>is not a food &amp; beverage program</a:t>
            </a:r>
            <a:endParaRPr lang="en-US" dirty="0"/>
          </a:p>
          <a:p>
            <a:r>
              <a:rPr lang="en-US" dirty="0"/>
              <a:t>Unite </a:t>
            </a:r>
            <a:r>
              <a:rPr lang="en-US" u="sng" dirty="0"/>
              <a:t>is not a reimbursement program</a:t>
            </a:r>
          </a:p>
          <a:p>
            <a:r>
              <a:rPr lang="en-US" dirty="0"/>
              <a:t>Your C3 will make Unite purchases on your behalf</a:t>
            </a:r>
          </a:p>
          <a:p>
            <a:pPr lvl="1"/>
            <a:r>
              <a:rPr lang="en-US" dirty="0"/>
              <a:t>Purchases are typically made over the phone or online</a:t>
            </a:r>
          </a:p>
          <a:p>
            <a:pPr lvl="1"/>
            <a:r>
              <a:rPr lang="en-US" dirty="0"/>
              <a:t>Any overages are your responsibility and will be paid out of pocket or with booster club funds</a:t>
            </a:r>
          </a:p>
          <a:p>
            <a:r>
              <a:rPr lang="en-US" b="1" dirty="0">
                <a:solidFill>
                  <a:srgbClr val="FF0000"/>
                </a:solidFill>
              </a:rPr>
              <a:t>NEW! </a:t>
            </a:r>
            <a:r>
              <a:rPr lang="en-US" dirty="0"/>
              <a:t>We must have a completed 889 form for any off-base establishment before a transaction is made</a:t>
            </a:r>
          </a:p>
          <a:p>
            <a:r>
              <a:rPr lang="en-US" dirty="0"/>
              <a:t>Purchases are tax exempt (our code is E-1001)</a:t>
            </a:r>
          </a:p>
          <a:p>
            <a:r>
              <a:rPr lang="en-US" dirty="0"/>
              <a:t>Receipts are required (text/email me a copy)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RECREATION</a:t>
            </a:r>
            <a:r>
              <a:rPr lang="en-US" dirty="0"/>
              <a:t> IDEAS</a:t>
            </a: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76200" y="3352800"/>
            <a:ext cx="9067800" cy="3048000"/>
          </a:xfrm>
          <a:prstGeom prst="rect">
            <a:avLst/>
          </a:prstGeom>
        </p:spPr>
        <p:txBody>
          <a:bodyPr vert="horz" numCol="5">
            <a:normAutofit/>
          </a:bodyPr>
          <a:lstStyle/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Axe Throwing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Batting Cages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Bowling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Broom Ball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Canoeing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Curling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Driving Range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Escape Rooms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Fishing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Frisbee Golf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Go Karts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Golf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Kayaking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Laser Tag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 err="1"/>
              <a:t>Ludo</a:t>
            </a:r>
            <a:r>
              <a:rPr lang="en-US" dirty="0"/>
              <a:t> Sports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Movie Theater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Paintball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Paint Party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Pickle Ball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River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Tubing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Skiing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Snowshoe</a:t>
            </a: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Trampoline Park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Wrecking Ball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Yoga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</a:pPr>
            <a:endParaRPr kumimoji="0" lang="en-US" sz="1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</a:pP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VOLUNTEER/FREE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Fun Run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Highway Cleanup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Kickball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Minute-to-Win-It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endParaRPr lang="en-US" dirty="0"/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Softball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/>
              <a:t>Food Bank</a:t>
            </a:r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endParaRPr lang="en-US" dirty="0"/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endParaRPr lang="en-US" dirty="0"/>
          </a:p>
          <a:p>
            <a:pPr marL="182880" indent="-274320">
              <a:spcBef>
                <a:spcPts val="55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Boarding Up.jpg"/>
          <p:cNvPicPr>
            <a:picLocks noChangeAspect="1"/>
          </p:cNvPicPr>
          <p:nvPr/>
        </p:nvPicPr>
        <p:blipFill>
          <a:blip r:embed="rId2" cstate="print"/>
          <a:srcRect t="21591" r="4545" b="6818"/>
          <a:stretch>
            <a:fillRect/>
          </a:stretch>
        </p:blipFill>
        <p:spPr>
          <a:xfrm>
            <a:off x="2033270" y="1676400"/>
            <a:ext cx="1600200" cy="16002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Picture 12" descr="Resized952022042795131603.JPG"/>
          <p:cNvPicPr>
            <a:picLocks noChangeAspect="1"/>
          </p:cNvPicPr>
          <p:nvPr/>
        </p:nvPicPr>
        <p:blipFill>
          <a:blip r:embed="rId3" cstate="print"/>
          <a:srcRect l="15785" t="4545" r="20330"/>
          <a:stretch>
            <a:fillRect/>
          </a:stretch>
        </p:blipFill>
        <p:spPr>
          <a:xfrm>
            <a:off x="304800" y="1676400"/>
            <a:ext cx="1600200" cy="16002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4" name="Picture 13" descr="IMG-3689.JPG"/>
          <p:cNvPicPr>
            <a:picLocks noChangeAspect="1"/>
          </p:cNvPicPr>
          <p:nvPr/>
        </p:nvPicPr>
        <p:blipFill>
          <a:blip r:embed="rId4" cstate="print"/>
          <a:srcRect b="4545"/>
          <a:stretch>
            <a:fillRect/>
          </a:stretch>
        </p:blipFill>
        <p:spPr>
          <a:xfrm>
            <a:off x="3761740" y="1676400"/>
            <a:ext cx="1620520" cy="16002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1" r="12511"/>
          <a:stretch/>
        </p:blipFill>
        <p:spPr>
          <a:xfrm>
            <a:off x="5510530" y="1676400"/>
            <a:ext cx="1600200" cy="16001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6" name="Picture 15" descr="IMG-3689.JPG"/>
          <p:cNvPicPr>
            <a:picLocks noChangeAspect="1"/>
          </p:cNvPicPr>
          <p:nvPr/>
        </p:nvPicPr>
        <p:blipFill>
          <a:blip r:embed="rId6" cstate="print"/>
          <a:srcRect l="10714" r="14286"/>
          <a:stretch>
            <a:fillRect/>
          </a:stretch>
        </p:blipFill>
        <p:spPr>
          <a:xfrm>
            <a:off x="7239000" y="1676400"/>
            <a:ext cx="1600200" cy="16002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DESIGN\IMAGES\Food\Sandwiches-Wraps\Burgers\100633660.jpg"/>
          <p:cNvPicPr>
            <a:picLocks noChangeAspect="1" noChangeArrowheads="1"/>
          </p:cNvPicPr>
          <p:nvPr/>
        </p:nvPicPr>
        <p:blipFill>
          <a:blip r:embed="rId3" cstate="print"/>
          <a:srcRect l="30171" t="1751"/>
          <a:stretch>
            <a:fillRect/>
          </a:stretch>
        </p:blipFill>
        <p:spPr bwMode="auto">
          <a:xfrm>
            <a:off x="6096000" y="152400"/>
            <a:ext cx="3047999" cy="643128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FOOD + BEVERAGE </a:t>
            </a:r>
            <a:r>
              <a:rPr lang="en-US" dirty="0"/>
              <a:t>IDEAS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609600" y="1752600"/>
            <a:ext cx="5486400" cy="4724400"/>
          </a:xfrm>
        </p:spPr>
        <p:txBody>
          <a:bodyPr>
            <a:normAutofit/>
          </a:bodyPr>
          <a:lstStyle/>
          <a:p>
            <a:r>
              <a:rPr lang="en-US" sz="2800" dirty="0"/>
              <a:t>Buy groceries</a:t>
            </a:r>
            <a:br>
              <a:rPr lang="en-US" dirty="0"/>
            </a:b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a burger burn or picnic</a:t>
            </a:r>
            <a:endParaRPr lang="en-US" sz="2000" dirty="0"/>
          </a:p>
          <a:p>
            <a:r>
              <a:rPr lang="en-US" sz="2800" dirty="0"/>
              <a:t>Order pizza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dirty="0"/>
              <a:t>Dine-in</a:t>
            </a:r>
            <a:br>
              <a:rPr lang="en-US" dirty="0"/>
            </a:b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 funds won’t go as far, but you are welcome to use your funds at restaurants, fast food joints, coffee shops, and the like</a:t>
            </a:r>
          </a:p>
          <a:p>
            <a:r>
              <a:rPr lang="en-US" sz="2800" dirty="0"/>
              <a:t>Theater Snacks</a:t>
            </a:r>
            <a:br>
              <a:rPr lang="en-US" sz="2800" dirty="0"/>
            </a:b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your funds to get a popcorn and soda at the movie theater!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Unauthorized…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EVENTS</a:t>
            </a:r>
          </a:p>
          <a:p>
            <a:r>
              <a:rPr lang="en-US" dirty="0"/>
              <a:t>December holiday parties</a:t>
            </a:r>
          </a:p>
          <a:p>
            <a:r>
              <a:rPr lang="en-US" dirty="0"/>
              <a:t>End of year events</a:t>
            </a:r>
          </a:p>
          <a:p>
            <a:r>
              <a:rPr lang="en-US" dirty="0"/>
              <a:t>Balls/banquets</a:t>
            </a:r>
          </a:p>
          <a:p>
            <a:r>
              <a:rPr lang="en-US" dirty="0"/>
              <a:t>Dining-outs/Combat dining in/out</a:t>
            </a:r>
          </a:p>
          <a:p>
            <a:r>
              <a:rPr lang="en-US" dirty="0"/>
              <a:t>SQ training/meetings</a:t>
            </a:r>
          </a:p>
          <a:p>
            <a:r>
              <a:rPr lang="en-US" dirty="0"/>
              <a:t>Change of commands</a:t>
            </a:r>
          </a:p>
          <a:p>
            <a:r>
              <a:rPr lang="en-US" dirty="0"/>
              <a:t>Eating events</a:t>
            </a:r>
          </a:p>
          <a:p>
            <a:r>
              <a:rPr lang="en-US" dirty="0"/>
              <a:t>Promotions/retirements</a:t>
            </a:r>
          </a:p>
          <a:p>
            <a:r>
              <a:rPr lang="en-US" dirty="0"/>
              <a:t>Base wide special events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PURCHASES</a:t>
            </a:r>
          </a:p>
          <a:p>
            <a:r>
              <a:rPr lang="en-US" dirty="0"/>
              <a:t>Alcohol</a:t>
            </a:r>
          </a:p>
          <a:p>
            <a:r>
              <a:rPr lang="en-US" dirty="0"/>
              <a:t>Equipment*</a:t>
            </a:r>
          </a:p>
          <a:p>
            <a:r>
              <a:rPr lang="en-US" dirty="0"/>
              <a:t>Supplies for volunteer events</a:t>
            </a:r>
          </a:p>
          <a:p>
            <a:r>
              <a:rPr lang="en-US" dirty="0"/>
              <a:t>Cleaning supplies/PPE</a:t>
            </a:r>
          </a:p>
          <a:p>
            <a:r>
              <a:rPr lang="en-US" dirty="0"/>
              <a:t>Fees to cover damages, late fees, or insurance</a:t>
            </a:r>
          </a:p>
          <a:p>
            <a:r>
              <a:rPr lang="en-US" dirty="0"/>
              <a:t>Prizes, gift cards, or promotional items</a:t>
            </a:r>
          </a:p>
          <a:p>
            <a:r>
              <a:rPr lang="en-US" dirty="0"/>
              <a:t>Gambling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TIDBITS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Shop-level events tend to better attended and more engaging than squadron wide events</a:t>
            </a:r>
          </a:p>
          <a:p>
            <a:r>
              <a:rPr lang="en-US" u="sng" dirty="0"/>
              <a:t>A traditional picnic is not an event.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have a picnic with Unite funds, but you must make recreation the focus instead of food. You could add a softball tournament or a fun run for example.</a:t>
            </a:r>
          </a:p>
          <a:p>
            <a:r>
              <a:rPr lang="en-US" dirty="0"/>
              <a:t>Your expected attendance sets the event budget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expect 20 people to participate, Unite will cover up to $270 for recreation and up to $100 for food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only 15 people show up, the venue may still charge you for 20 and that’s okay. You may use the extra funds to reduce your out-of-pocket costs, if applicable. If the venue only charges you for actual attendees, the remaining funds will stay in your Unite bank for future use.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1749</TotalTime>
  <Words>736</Words>
  <Application>Microsoft Office PowerPoint</Application>
  <PresentationFormat>On-screen Show (4:3)</PresentationFormat>
  <Paragraphs>109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Wingdings</vt:lpstr>
      <vt:lpstr>Wingdings 2</vt:lpstr>
      <vt:lpstr>Median</vt:lpstr>
      <vt:lpstr>PowerPoint Presentation</vt:lpstr>
      <vt:lpstr>WHO’S ELIGIBLE?</vt:lpstr>
      <vt:lpstr>INCLUSION</vt:lpstr>
      <vt:lpstr>SHOW ME THE MONEY!</vt:lpstr>
      <vt:lpstr>FUNDING GUIDELINES</vt:lpstr>
      <vt:lpstr>RECREATION IDEAS</vt:lpstr>
      <vt:lpstr>FOOD + BEVERAGE IDEAS</vt:lpstr>
      <vt:lpstr>Unauthorized…</vt:lpstr>
      <vt:lpstr>EVENT TIDBITS</vt:lpstr>
      <vt:lpstr>HOSTING AN EVENT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 Program 2023</dc:title>
  <dc:creator>17012</dc:creator>
  <cp:lastModifiedBy>VAGELINE, JANESSA K CIV USAF ACC 319 FSS/FSW</cp:lastModifiedBy>
  <cp:revision>171</cp:revision>
  <dcterms:created xsi:type="dcterms:W3CDTF">2023-02-23T14:14:02Z</dcterms:created>
  <dcterms:modified xsi:type="dcterms:W3CDTF">2023-08-21T13:50:22Z</dcterms:modified>
</cp:coreProperties>
</file>