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71" d="100"/>
          <a:sy n="71" d="100"/>
        </p:scale>
        <p:origin x="42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ZMAN, AMANDA CIV USAF AFMC 75 FSS/FSCN" userId="ba2922be-fc39-4af4-afcf-ffa906a8406c" providerId="ADAL" clId="{071D77F8-1DAE-4834-8614-9866B0F19F7B}"/>
    <pc:docChg chg="custSel modSld">
      <pc:chgData name="GUZMAN, AMANDA CIV USAF AFMC 75 FSS/FSCN" userId="ba2922be-fc39-4af4-afcf-ffa906a8406c" providerId="ADAL" clId="{071D77F8-1DAE-4834-8614-9866B0F19F7B}" dt="2023-04-14T14:53:35.349" v="3" actId="255"/>
      <pc:docMkLst>
        <pc:docMk/>
      </pc:docMkLst>
      <pc:sldChg chg="modSp mod">
        <pc:chgData name="GUZMAN, AMANDA CIV USAF AFMC 75 FSS/FSCN" userId="ba2922be-fc39-4af4-afcf-ffa906a8406c" providerId="ADAL" clId="{071D77F8-1DAE-4834-8614-9866B0F19F7B}" dt="2023-04-14T14:53:35.349" v="3" actId="255"/>
        <pc:sldMkLst>
          <pc:docMk/>
          <pc:sldMk cId="1385744213" sldId="259"/>
        </pc:sldMkLst>
        <pc:spChg chg="mod">
          <ac:chgData name="GUZMAN, AMANDA CIV USAF AFMC 75 FSS/FSCN" userId="ba2922be-fc39-4af4-afcf-ffa906a8406c" providerId="ADAL" clId="{071D77F8-1DAE-4834-8614-9866B0F19F7B}" dt="2023-04-14T14:53:21.473" v="2" actId="113"/>
          <ac:spMkLst>
            <pc:docMk/>
            <pc:sldMk cId="1385744213" sldId="259"/>
            <ac:spMk id="2" creationId="{EB57BF71-DFC0-F147-4C68-94A793A2F767}"/>
          </ac:spMkLst>
        </pc:spChg>
        <pc:spChg chg="mod">
          <ac:chgData name="GUZMAN, AMANDA CIV USAF AFMC 75 FSS/FSCN" userId="ba2922be-fc39-4af4-afcf-ffa906a8406c" providerId="ADAL" clId="{071D77F8-1DAE-4834-8614-9866B0F19F7B}" dt="2023-04-14T14:53:35.349" v="3" actId="255"/>
          <ac:spMkLst>
            <pc:docMk/>
            <pc:sldMk cId="1385744213" sldId="259"/>
            <ac:spMk id="3" creationId="{488CF40D-390F-16EE-7CBE-1F77E0CC192A}"/>
          </ac:spMkLst>
        </pc:spChg>
        <pc:spChg chg="mod">
          <ac:chgData name="GUZMAN, AMANDA CIV USAF AFMC 75 FSS/FSCN" userId="ba2922be-fc39-4af4-afcf-ffa906a8406c" providerId="ADAL" clId="{071D77F8-1DAE-4834-8614-9866B0F19F7B}" dt="2023-04-14T14:53:14.193" v="1" actId="27636"/>
          <ac:spMkLst>
            <pc:docMk/>
            <pc:sldMk cId="1385744213" sldId="259"/>
            <ac:spMk id="4" creationId="{3ACDDD3F-45D1-507A-BE04-798117CBD9E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6B0FE-79C7-E55F-A836-9EDA55C103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0AD0A-F326-EDF6-C0BC-2ADB4D7A0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2FCCAB-1D9B-F9BA-E035-B818E5BAB4E3}"/>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7E1C2DE9-A1E9-D24C-83BB-7C410D3B6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1B69B-7938-31DD-FD51-9A5CBC85C867}"/>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271706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818F6-7790-6152-A5C5-5543C6C583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CC5962D-7130-309E-DDC7-96697AF453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5E0AC1-FB78-A4E0-0135-9767FA2D5564}"/>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0184B668-D46C-8CED-BF2A-0D0C5F43E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C00FA9-D586-6C70-A4FE-DA713185FAE8}"/>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3283445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E850FD-0450-A936-243E-DFF712BAAF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9F5CF6-4816-DDFE-4A52-4F9DA789D5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0DA1E4-8759-E9FF-96FF-E04B20986A5A}"/>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82C5EEEE-3786-97F1-CC6D-E8ED48498F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7E0A1-7C40-903C-8C74-0B6A6EAC1969}"/>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3030889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6EDF2-F853-2040-250E-E6EDE9C0EB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26AEDD-69A3-5D86-BEEB-5BF9CD5D7E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B76734-AAE2-E5E1-FE99-1BB39E6F1156}"/>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579B74AB-C80A-258D-D0B8-A90FE163F7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9D807-0CD9-7D70-9D35-689E7CB88325}"/>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318397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8971-85D0-D493-8E84-1D86E8D653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3D922C-5062-7451-A8A2-DD3740E70B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28AB555-663E-1258-44BA-9E83FB2A7085}"/>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D4575357-FA7B-421D-A501-7DD6ACC49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E4F5F-6280-3FE7-B6AC-329DD8AECA0F}"/>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276460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71C3-FB96-D8C1-13A0-6DD20F8048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62D2D3-357E-EE8D-E36A-8E88BB5F01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F9914D-4E16-475B-7C04-5FD568C145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88A18A1-60EB-D546-BEAB-B29C9450E9C1}"/>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6" name="Footer Placeholder 5">
            <a:extLst>
              <a:ext uri="{FF2B5EF4-FFF2-40B4-BE49-F238E27FC236}">
                <a16:creationId xmlns:a16="http://schemas.microsoft.com/office/drawing/2014/main" id="{153906C0-0F80-8FAB-6932-0AADD9D57B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5751A3-CD61-D2B3-FDEE-4FD9F31B2B8F}"/>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251856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697E4-DBA4-32BC-4CC8-602A2A84C3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230253-2E49-FB57-1331-E20528AAA3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AFCF7A-E27F-3C74-CBC8-C361314C5B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FC9ED7B-049B-E293-DABA-B1BB8C683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F4D85A-0F2C-E4D3-4B0B-88A2319776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0C72A4-D2D1-D1D3-DEE2-D0E3E765BDA2}"/>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8" name="Footer Placeholder 7">
            <a:extLst>
              <a:ext uri="{FF2B5EF4-FFF2-40B4-BE49-F238E27FC236}">
                <a16:creationId xmlns:a16="http://schemas.microsoft.com/office/drawing/2014/main" id="{28ECBC49-1F5B-970A-8D51-B51CA4F4CF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F50D5D-4A60-5474-0F3A-8A0A64195F77}"/>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253352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937B1-D846-1172-16BE-924CB8EFD3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AA0FD6-107A-B890-32EA-1F737DA4428D}"/>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4" name="Footer Placeholder 3">
            <a:extLst>
              <a:ext uri="{FF2B5EF4-FFF2-40B4-BE49-F238E27FC236}">
                <a16:creationId xmlns:a16="http://schemas.microsoft.com/office/drawing/2014/main" id="{354693E5-2EE6-B06C-F8A9-ED349F0DC5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54ECB9-9173-0B05-44E5-D0604117A11F}"/>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3582631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7BBC70-9993-966F-90B5-6249950D5C24}"/>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3" name="Footer Placeholder 2">
            <a:extLst>
              <a:ext uri="{FF2B5EF4-FFF2-40B4-BE49-F238E27FC236}">
                <a16:creationId xmlns:a16="http://schemas.microsoft.com/office/drawing/2014/main" id="{59F4E5D1-FD77-0E65-580E-2D5C081303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15A3E6-9CFC-0D33-2AF2-7234620819BC}"/>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3704031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0224B-CF3F-8419-74B6-D9DF327768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9C27E3-442B-8C4B-8B4A-DFB780DCFB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99ADB-AC7D-78A1-B099-9A31869213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05ABBF-89E1-DDB8-BD51-BCB57C2A0FEC}"/>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6" name="Footer Placeholder 5">
            <a:extLst>
              <a:ext uri="{FF2B5EF4-FFF2-40B4-BE49-F238E27FC236}">
                <a16:creationId xmlns:a16="http://schemas.microsoft.com/office/drawing/2014/main" id="{145C85DD-5C5C-F07B-D5F2-3AAAFE95C3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DC72D1-7A74-1476-718C-749B8AA57BCE}"/>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8949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27640-B37B-7EA5-5C10-F6C1754904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CE9238-676D-B4BD-F805-80DB07747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6072BA-2E95-824D-3B11-11135CC17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8F14BD-36DD-0077-0317-0386577AB2A1}"/>
              </a:ext>
            </a:extLst>
          </p:cNvPr>
          <p:cNvSpPr>
            <a:spLocks noGrp="1"/>
          </p:cNvSpPr>
          <p:nvPr>
            <p:ph type="dt" sz="half" idx="10"/>
          </p:nvPr>
        </p:nvSpPr>
        <p:spPr/>
        <p:txBody>
          <a:bodyPr/>
          <a:lstStyle/>
          <a:p>
            <a:fld id="{25E60F57-E120-4106-8B3F-F8491AF287D6}" type="datetimeFigureOut">
              <a:rPr lang="en-US" smtClean="0"/>
              <a:t>4/14/2023</a:t>
            </a:fld>
            <a:endParaRPr lang="en-US"/>
          </a:p>
        </p:txBody>
      </p:sp>
      <p:sp>
        <p:nvSpPr>
          <p:cNvPr id="6" name="Footer Placeholder 5">
            <a:extLst>
              <a:ext uri="{FF2B5EF4-FFF2-40B4-BE49-F238E27FC236}">
                <a16:creationId xmlns:a16="http://schemas.microsoft.com/office/drawing/2014/main" id="{7669B235-AE4C-8A91-338F-D8CD499B10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7B0C32-3D76-CCD2-9230-FD4F4073C863}"/>
              </a:ext>
            </a:extLst>
          </p:cNvPr>
          <p:cNvSpPr>
            <a:spLocks noGrp="1"/>
          </p:cNvSpPr>
          <p:nvPr>
            <p:ph type="sldNum" sz="quarter" idx="12"/>
          </p:nvPr>
        </p:nvSpPr>
        <p:spPr/>
        <p:txBody>
          <a:bodyPr/>
          <a:lstStyle/>
          <a:p>
            <a:fld id="{45131810-7F82-4582-8CD3-538243353E28}" type="slidenum">
              <a:rPr lang="en-US" smtClean="0"/>
              <a:t>‹#›</a:t>
            </a:fld>
            <a:endParaRPr lang="en-US"/>
          </a:p>
        </p:txBody>
      </p:sp>
    </p:spTree>
    <p:extLst>
      <p:ext uri="{BB962C8B-B14F-4D97-AF65-F5344CB8AC3E}">
        <p14:creationId xmlns:p14="http://schemas.microsoft.com/office/powerpoint/2010/main" val="2351434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1180B6-ACF5-0EE6-48E0-C0CCDCCDB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1A27C1-3CEC-1486-2C5B-D081784C5F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09E5F-5127-E977-4439-A9FD41DCE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0F57-E120-4106-8B3F-F8491AF287D6}" type="datetimeFigureOut">
              <a:rPr lang="en-US" smtClean="0"/>
              <a:t>4/14/2023</a:t>
            </a:fld>
            <a:endParaRPr lang="en-US"/>
          </a:p>
        </p:txBody>
      </p:sp>
      <p:sp>
        <p:nvSpPr>
          <p:cNvPr id="5" name="Footer Placeholder 4">
            <a:extLst>
              <a:ext uri="{FF2B5EF4-FFF2-40B4-BE49-F238E27FC236}">
                <a16:creationId xmlns:a16="http://schemas.microsoft.com/office/drawing/2014/main" id="{0568F6A4-C331-DCF0-6C25-E2DBE7ACE5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5DE23D-5E6A-AE1C-F347-C3C3919F0D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31810-7F82-4582-8CD3-538243353E28}" type="slidenum">
              <a:rPr lang="en-US" smtClean="0"/>
              <a:t>‹#›</a:t>
            </a:fld>
            <a:endParaRPr lang="en-US"/>
          </a:p>
        </p:txBody>
      </p:sp>
    </p:spTree>
    <p:extLst>
      <p:ext uri="{BB962C8B-B14F-4D97-AF65-F5344CB8AC3E}">
        <p14:creationId xmlns:p14="http://schemas.microsoft.com/office/powerpoint/2010/main" val="286015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944BC-414C-D3EE-56B5-5CF9061B40F2}"/>
              </a:ext>
            </a:extLst>
          </p:cNvPr>
          <p:cNvSpPr>
            <a:spLocks noGrp="1"/>
          </p:cNvSpPr>
          <p:nvPr>
            <p:ph type="ctrTitle"/>
          </p:nvPr>
        </p:nvSpPr>
        <p:spPr/>
        <p:txBody>
          <a:bodyPr/>
          <a:lstStyle/>
          <a:p>
            <a:r>
              <a:rPr lang="en-US" dirty="0"/>
              <a:t>Worker’s Comp Trifold Info</a:t>
            </a:r>
          </a:p>
        </p:txBody>
      </p:sp>
      <p:sp>
        <p:nvSpPr>
          <p:cNvPr id="3" name="Subtitle 2">
            <a:extLst>
              <a:ext uri="{FF2B5EF4-FFF2-40B4-BE49-F238E27FC236}">
                <a16:creationId xmlns:a16="http://schemas.microsoft.com/office/drawing/2014/main" id="{F2C8A771-CA9F-9881-B605-71F617BD1CCF}"/>
              </a:ext>
            </a:extLst>
          </p:cNvPr>
          <p:cNvSpPr>
            <a:spLocks noGrp="1"/>
          </p:cNvSpPr>
          <p:nvPr>
            <p:ph type="subTitle" idx="1"/>
          </p:nvPr>
        </p:nvSpPr>
        <p:spPr/>
        <p:txBody>
          <a:bodyPr/>
          <a:lstStyle/>
          <a:p>
            <a:r>
              <a:rPr lang="en-US" dirty="0"/>
              <a:t>NAF Hill AFB, UT</a:t>
            </a:r>
          </a:p>
        </p:txBody>
      </p:sp>
    </p:spTree>
    <p:extLst>
      <p:ext uri="{BB962C8B-B14F-4D97-AF65-F5344CB8AC3E}">
        <p14:creationId xmlns:p14="http://schemas.microsoft.com/office/powerpoint/2010/main" val="49335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BC6DF-93F1-A99D-6A59-9A82784BF394}"/>
              </a:ext>
            </a:extLst>
          </p:cNvPr>
          <p:cNvSpPr>
            <a:spLocks noGrp="1"/>
          </p:cNvSpPr>
          <p:nvPr>
            <p:ph type="title"/>
          </p:nvPr>
        </p:nvSpPr>
        <p:spPr/>
        <p:txBody>
          <a:bodyPr/>
          <a:lstStyle/>
          <a:p>
            <a:r>
              <a:rPr lang="en-US" dirty="0"/>
              <a:t>NAF Workers’ Compensation Guide</a:t>
            </a:r>
          </a:p>
        </p:txBody>
      </p:sp>
      <p:sp>
        <p:nvSpPr>
          <p:cNvPr id="3" name="Content Placeholder 2">
            <a:extLst>
              <a:ext uri="{FF2B5EF4-FFF2-40B4-BE49-F238E27FC236}">
                <a16:creationId xmlns:a16="http://schemas.microsoft.com/office/drawing/2014/main" id="{F6070597-A4D8-73F4-C0CA-99672DC3EE97}"/>
              </a:ext>
            </a:extLst>
          </p:cNvPr>
          <p:cNvSpPr>
            <a:spLocks noGrp="1"/>
          </p:cNvSpPr>
          <p:nvPr>
            <p:ph sz="half" idx="1"/>
          </p:nvPr>
        </p:nvSpPr>
        <p:spPr/>
        <p:txBody>
          <a:bodyPr>
            <a:normAutofit fontScale="85000" lnSpcReduction="20000"/>
          </a:bodyPr>
          <a:lstStyle/>
          <a:p>
            <a:r>
              <a:rPr lang="en-US" dirty="0"/>
              <a:t>HR and Facility Managers/Supervisors can NEVER deny an employee the opportunity to file a Workers’ Comp claim.</a:t>
            </a:r>
          </a:p>
          <a:p>
            <a:r>
              <a:rPr lang="en-US" dirty="0"/>
              <a:t>The injured worker is entitled to all reasonable and necessary treatments, services and supplies casually related to the compensable injury, for such period as the nature of the injury or the process of recovery may require.</a:t>
            </a:r>
          </a:p>
          <a:p>
            <a:r>
              <a:rPr lang="en-US" dirty="0"/>
              <a:t>Any work related injury must be reported to the HR within 24-hours (unless it’s a weekend). It is up to the Employee if they would like to file a claim.</a:t>
            </a:r>
          </a:p>
          <a:p>
            <a:endParaRPr lang="en-US" dirty="0"/>
          </a:p>
        </p:txBody>
      </p:sp>
      <p:sp>
        <p:nvSpPr>
          <p:cNvPr id="4" name="Content Placeholder 3">
            <a:extLst>
              <a:ext uri="{FF2B5EF4-FFF2-40B4-BE49-F238E27FC236}">
                <a16:creationId xmlns:a16="http://schemas.microsoft.com/office/drawing/2014/main" id="{E2765845-43BE-7F27-1E8E-D0198CCA2D82}"/>
              </a:ext>
            </a:extLst>
          </p:cNvPr>
          <p:cNvSpPr>
            <a:spLocks noGrp="1"/>
          </p:cNvSpPr>
          <p:nvPr>
            <p:ph sz="half" idx="2"/>
          </p:nvPr>
        </p:nvSpPr>
        <p:spPr/>
        <p:txBody>
          <a:bodyPr>
            <a:normAutofit fontScale="85000" lnSpcReduction="20000"/>
          </a:bodyPr>
          <a:lstStyle/>
          <a:p>
            <a:pPr marL="0" indent="0">
              <a:buNone/>
            </a:pPr>
            <a:r>
              <a:rPr lang="en-US" dirty="0"/>
              <a:t>Employee is responsible for: </a:t>
            </a:r>
          </a:p>
          <a:p>
            <a:r>
              <a:rPr lang="en-US" dirty="0"/>
              <a:t>Providing the insurance information to all medical provider billing offices.</a:t>
            </a:r>
          </a:p>
          <a:p>
            <a:r>
              <a:rPr lang="en-US" dirty="0"/>
              <a:t>Informing treating physician all treatments related to work injury MUST be pre-authorized by examiner.  Requests for authorization should be faxed to 210-395-7735.</a:t>
            </a:r>
          </a:p>
          <a:p>
            <a:r>
              <a:rPr lang="en-US" dirty="0"/>
              <a:t>Providing work status reports and dictated medical notes to examiner at fax number 210-395-7735.</a:t>
            </a:r>
          </a:p>
          <a:p>
            <a:r>
              <a:rPr lang="en-US" dirty="0"/>
              <a:t>Providing work status and updates IMMEDIATELY to Supervisor.</a:t>
            </a:r>
          </a:p>
        </p:txBody>
      </p:sp>
    </p:spTree>
    <p:extLst>
      <p:ext uri="{BB962C8B-B14F-4D97-AF65-F5344CB8AC3E}">
        <p14:creationId xmlns:p14="http://schemas.microsoft.com/office/powerpoint/2010/main" val="153095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D493-6346-FEC8-DA70-6807A161CFC5}"/>
              </a:ext>
            </a:extLst>
          </p:cNvPr>
          <p:cNvSpPr>
            <a:spLocks noGrp="1"/>
          </p:cNvSpPr>
          <p:nvPr>
            <p:ph type="title"/>
          </p:nvPr>
        </p:nvSpPr>
        <p:spPr/>
        <p:txBody>
          <a:bodyPr/>
          <a:lstStyle/>
          <a:p>
            <a:r>
              <a:rPr lang="en-US" dirty="0"/>
              <a:t>INSURANCE AND BILLING INFORMATION </a:t>
            </a:r>
          </a:p>
        </p:txBody>
      </p:sp>
      <p:sp>
        <p:nvSpPr>
          <p:cNvPr id="3" name="Content Placeholder 2">
            <a:extLst>
              <a:ext uri="{FF2B5EF4-FFF2-40B4-BE49-F238E27FC236}">
                <a16:creationId xmlns:a16="http://schemas.microsoft.com/office/drawing/2014/main" id="{D9D26634-BC76-8E97-2AB5-33B09C866BEA}"/>
              </a:ext>
            </a:extLst>
          </p:cNvPr>
          <p:cNvSpPr>
            <a:spLocks noGrp="1"/>
          </p:cNvSpPr>
          <p:nvPr>
            <p:ph idx="1"/>
          </p:nvPr>
        </p:nvSpPr>
        <p:spPr/>
        <p:txBody>
          <a:bodyPr/>
          <a:lstStyle/>
          <a:p>
            <a:pPr marL="0" indent="0" algn="ctr">
              <a:buNone/>
            </a:pPr>
            <a:r>
              <a:rPr lang="en-US" dirty="0"/>
              <a:t>AIR FORCE INSURANCE FUND WORKERS’ COMPENSATION BRANCH 2261 HUGHES AVE, STE 156</a:t>
            </a:r>
          </a:p>
          <a:p>
            <a:pPr marL="0" indent="0" algn="ctr">
              <a:buNone/>
            </a:pPr>
            <a:r>
              <a:rPr lang="en-US" dirty="0"/>
              <a:t>JBSA LACKLAND, TX 78236 </a:t>
            </a:r>
          </a:p>
          <a:p>
            <a:pPr marL="0" indent="0" algn="ctr">
              <a:buNone/>
            </a:pPr>
            <a:endParaRPr lang="en-US" dirty="0"/>
          </a:p>
          <a:p>
            <a:pPr marL="0" indent="0" algn="ctr">
              <a:buNone/>
            </a:pPr>
            <a:r>
              <a:rPr lang="en-US" dirty="0"/>
              <a:t>TELEPHONE: 210-395-7269     </a:t>
            </a:r>
          </a:p>
          <a:p>
            <a:pPr marL="0" indent="0" algn="ctr">
              <a:buNone/>
            </a:pPr>
            <a:r>
              <a:rPr lang="en-US" dirty="0"/>
              <a:t>FAX: 210-395-7735</a:t>
            </a:r>
          </a:p>
          <a:p>
            <a:pPr marL="0" indent="0" algn="ctr">
              <a:buNone/>
            </a:pPr>
            <a:endParaRPr lang="en-US" dirty="0"/>
          </a:p>
          <a:p>
            <a:pPr marL="0" indent="0" algn="ctr">
              <a:buNone/>
            </a:pPr>
            <a:r>
              <a:rPr lang="en-US" dirty="0"/>
              <a:t>MUST LEAVE A CLEAR VOICEMAIL WITH NAME AND GOOD CONTACT NUMBER. </a:t>
            </a:r>
          </a:p>
        </p:txBody>
      </p:sp>
    </p:spTree>
    <p:extLst>
      <p:ext uri="{BB962C8B-B14F-4D97-AF65-F5344CB8AC3E}">
        <p14:creationId xmlns:p14="http://schemas.microsoft.com/office/powerpoint/2010/main" val="2780366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BF71-DFC0-F147-4C68-94A793A2F767}"/>
              </a:ext>
            </a:extLst>
          </p:cNvPr>
          <p:cNvSpPr>
            <a:spLocks noGrp="1"/>
          </p:cNvSpPr>
          <p:nvPr>
            <p:ph type="title"/>
          </p:nvPr>
        </p:nvSpPr>
        <p:spPr>
          <a:xfrm>
            <a:off x="839788" y="457200"/>
            <a:ext cx="7336024" cy="1600200"/>
          </a:xfrm>
        </p:spPr>
        <p:txBody>
          <a:bodyPr/>
          <a:lstStyle/>
          <a:p>
            <a:r>
              <a:rPr lang="en-US" b="1" dirty="0"/>
              <a:t>INSURANCE AND BILLING INFORMATION </a:t>
            </a:r>
          </a:p>
        </p:txBody>
      </p:sp>
      <p:sp>
        <p:nvSpPr>
          <p:cNvPr id="3" name="Content Placeholder 2">
            <a:extLst>
              <a:ext uri="{FF2B5EF4-FFF2-40B4-BE49-F238E27FC236}">
                <a16:creationId xmlns:a16="http://schemas.microsoft.com/office/drawing/2014/main" id="{488CF40D-390F-16EE-7CBE-1F77E0CC192A}"/>
              </a:ext>
            </a:extLst>
          </p:cNvPr>
          <p:cNvSpPr>
            <a:spLocks noGrp="1"/>
          </p:cNvSpPr>
          <p:nvPr>
            <p:ph idx="1"/>
          </p:nvPr>
        </p:nvSpPr>
        <p:spPr>
          <a:xfrm>
            <a:off x="8633012" y="987425"/>
            <a:ext cx="2722376" cy="4873625"/>
          </a:xfrm>
        </p:spPr>
        <p:txBody>
          <a:bodyPr/>
          <a:lstStyle/>
          <a:p>
            <a:pPr marL="0" indent="0">
              <a:buNone/>
            </a:pPr>
            <a:r>
              <a:rPr lang="en-US" dirty="0"/>
              <a:t>Questions?</a:t>
            </a:r>
          </a:p>
          <a:p>
            <a:pPr marL="0" indent="0">
              <a:buNone/>
            </a:pPr>
            <a:endParaRPr lang="en-US" dirty="0"/>
          </a:p>
          <a:p>
            <a:pPr marL="0" indent="0">
              <a:buNone/>
            </a:pPr>
            <a:r>
              <a:rPr lang="en-US" sz="2400" dirty="0"/>
              <a:t>NAF HR Office</a:t>
            </a:r>
          </a:p>
          <a:p>
            <a:pPr marL="0" indent="0">
              <a:buNone/>
            </a:pPr>
            <a:endParaRPr lang="en-US" sz="2400" dirty="0"/>
          </a:p>
          <a:p>
            <a:pPr marL="0" indent="0">
              <a:buNone/>
            </a:pPr>
            <a:r>
              <a:rPr lang="en-US" sz="2400" dirty="0"/>
              <a:t>801-777-1080</a:t>
            </a:r>
          </a:p>
          <a:p>
            <a:pPr marL="0" indent="0">
              <a:buNone/>
            </a:pPr>
            <a:r>
              <a:rPr lang="en-US" sz="2400" dirty="0"/>
              <a:t>75fss.fsmh@us.af.mil</a:t>
            </a:r>
          </a:p>
        </p:txBody>
      </p:sp>
      <p:sp>
        <p:nvSpPr>
          <p:cNvPr id="4" name="Text Placeholder 3">
            <a:extLst>
              <a:ext uri="{FF2B5EF4-FFF2-40B4-BE49-F238E27FC236}">
                <a16:creationId xmlns:a16="http://schemas.microsoft.com/office/drawing/2014/main" id="{3ACDDD3F-45D1-507A-BE04-798117CBD9ED}"/>
              </a:ext>
            </a:extLst>
          </p:cNvPr>
          <p:cNvSpPr>
            <a:spLocks noGrp="1"/>
          </p:cNvSpPr>
          <p:nvPr>
            <p:ph type="body" sz="half" idx="2"/>
          </p:nvPr>
        </p:nvSpPr>
        <p:spPr>
          <a:xfrm>
            <a:off x="836612" y="2049462"/>
            <a:ext cx="7339200" cy="3811588"/>
          </a:xfrm>
        </p:spPr>
        <p:txBody>
          <a:bodyPr>
            <a:normAutofit lnSpcReduction="10000"/>
          </a:bodyPr>
          <a:lstStyle/>
          <a:p>
            <a:pPr marL="0" indent="0" algn="ctr">
              <a:buNone/>
            </a:pPr>
            <a:endParaRPr lang="en-US" sz="2000" dirty="0"/>
          </a:p>
          <a:p>
            <a:pPr marL="0" indent="0" algn="ctr">
              <a:buNone/>
            </a:pPr>
            <a:r>
              <a:rPr lang="en-US" sz="2000" dirty="0"/>
              <a:t>AIR FORCE INSURANCE FUND WORKERS’ COMPENSATION BRANCH </a:t>
            </a:r>
          </a:p>
          <a:p>
            <a:pPr marL="0" indent="0" algn="ctr">
              <a:buNone/>
            </a:pPr>
            <a:r>
              <a:rPr lang="en-US" sz="2000" dirty="0"/>
              <a:t>2261 HUGHES AVE, STE 156</a:t>
            </a:r>
          </a:p>
          <a:p>
            <a:pPr marL="0" indent="0" algn="ctr">
              <a:buNone/>
            </a:pPr>
            <a:r>
              <a:rPr lang="en-US" sz="2000" dirty="0"/>
              <a:t>JBSA LACKLAND, TX 78236 </a:t>
            </a:r>
          </a:p>
          <a:p>
            <a:pPr marL="0" indent="0" algn="ctr">
              <a:buNone/>
            </a:pPr>
            <a:endParaRPr lang="en-US" sz="2000" dirty="0"/>
          </a:p>
          <a:p>
            <a:pPr marL="0" indent="0" algn="ctr">
              <a:buNone/>
            </a:pPr>
            <a:r>
              <a:rPr lang="en-US" sz="2000" dirty="0"/>
              <a:t>TELEPHONE: 210-395-7269     </a:t>
            </a:r>
          </a:p>
          <a:p>
            <a:pPr marL="0" indent="0" algn="ctr">
              <a:buNone/>
            </a:pPr>
            <a:r>
              <a:rPr lang="en-US" sz="2000" dirty="0"/>
              <a:t>FAX: 210-395-7735</a:t>
            </a:r>
          </a:p>
          <a:p>
            <a:pPr marL="0" indent="0" algn="ctr">
              <a:buNone/>
            </a:pPr>
            <a:endParaRPr lang="en-US" sz="2000" dirty="0"/>
          </a:p>
          <a:p>
            <a:pPr marL="0" indent="0" algn="ctr">
              <a:buNone/>
            </a:pPr>
            <a:r>
              <a:rPr lang="en-US" sz="2000" dirty="0"/>
              <a:t>MUST LEAVE A CLEAR VOICEMAIL WITH NAME AND GOOD CONTACT NUMBER. </a:t>
            </a:r>
          </a:p>
          <a:p>
            <a:endParaRPr lang="en-US" dirty="0"/>
          </a:p>
        </p:txBody>
      </p:sp>
    </p:spTree>
    <p:extLst>
      <p:ext uri="{BB962C8B-B14F-4D97-AF65-F5344CB8AC3E}">
        <p14:creationId xmlns:p14="http://schemas.microsoft.com/office/powerpoint/2010/main" val="138574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Worker’s Comp Trifold Info</vt:lpstr>
      <vt:lpstr>NAF Workers’ Compensation Guide</vt:lpstr>
      <vt:lpstr>INSURANCE AND BILLING INFORMATION </vt:lpstr>
      <vt:lpstr>INSURANCE AND BILLING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 Trifold Info</dc:title>
  <dc:creator>GUZMAN, AMANDA CIV USAF AFMC 75 FSS/FSCN</dc:creator>
  <cp:lastModifiedBy>GUZMAN, AMANDA CIV USAF AFMC 75 FSS/FSCN</cp:lastModifiedBy>
  <cp:revision>1</cp:revision>
  <dcterms:created xsi:type="dcterms:W3CDTF">2023-04-14T14:52:41Z</dcterms:created>
  <dcterms:modified xsi:type="dcterms:W3CDTF">2023-04-14T14:53:40Z</dcterms:modified>
</cp:coreProperties>
</file>