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77" r:id="rId2"/>
    <p:sldId id="267" r:id="rId3"/>
    <p:sldId id="272" r:id="rId4"/>
    <p:sldId id="278" r:id="rId5"/>
    <p:sldId id="271" r:id="rId6"/>
    <p:sldId id="260" r:id="rId7"/>
    <p:sldId id="275" r:id="rId8"/>
    <p:sldId id="273" r:id="rId9"/>
    <p:sldId id="274" r:id="rId10"/>
    <p:sldId id="261" r:id="rId11"/>
    <p:sldId id="263" r:id="rId12"/>
    <p:sldId id="264" r:id="rId13"/>
    <p:sldId id="266" r:id="rId14"/>
    <p:sldId id="268" r:id="rId15"/>
    <p:sldId id="276" r:id="rId16"/>
    <p:sldId id="279" r:id="rId1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D3B"/>
    <a:srgbClr val="E8FA3E"/>
    <a:srgbClr val="00FF00"/>
    <a:srgbClr val="F8F8F8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1726" autoAdjust="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34" y="-11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3FCA27-4EE3-46B4-BCA4-1CE5AFCD6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F85AEB-1337-4DB4-812B-718BB1102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 NOTE: Armed personnel protecting arms, ammunition and explosives (AA&amp;E), have an inherent responsibility to protect resources dangerous to others. Armed personnel protecting AA&amp;E are not required to comply with the robber’s demands.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B3345F-8AC9-4C0E-A9DA-E19689FEDFE9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230043-DE50-4678-AC4C-13192C9081EF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4850"/>
            <a:ext cx="4627562" cy="3471863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46662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Try to form a mental picture of the robber making note of any noticeable details.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4B52D4-A591-4D52-9E0F-147D7F838B57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3F952-5BCB-4601-AC81-9BBF19C99E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1122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BA48E-AE2F-4F59-A4CB-6BD2782395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50779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16DC-8021-4AA3-BC25-F234B27AC2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9355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0882E-4A9A-48B5-8B76-43B96EA185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06619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E432-926F-4BBC-BC92-468DEF712D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3492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2D7D3-07EC-4DE1-907B-EE550481A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1345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DE141-EA20-41A3-8A30-28459DAD1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91031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BFFF-ECD7-487B-A423-FBA22A53BA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916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2F53-B42B-4478-BB11-96D2F6B046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5787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A6BD-9A8A-4C95-B49B-49AD55A193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6414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5CB3E-4C4A-4666-A3DA-9989DB918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99722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1E88-75CB-4F7D-9208-2FD6698181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8135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0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70C15EB-69CE-4522-961A-FDB71CF9B6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0" name="Picture 6" descr="AF blue with word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331913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905000" y="1371600"/>
            <a:ext cx="66294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077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>
                    <a:alpha val="79999"/>
                  </a:srgbClr>
                </a:solidFill>
                <a:latin typeface="Arial Black" panose="020B0A04020102020204" pitchFamily="34" charset="0"/>
              </a:rPr>
              <a:t>86th Security Forces </a:t>
            </a:r>
          </a:p>
          <a:p>
            <a:pPr algn="ctr"/>
            <a:r>
              <a:rPr lang="en-US" sz="3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>
                    <a:alpha val="79999"/>
                  </a:srgbClr>
                </a:solidFill>
                <a:latin typeface="Arial Black" panose="020B0A04020102020204" pitchFamily="34" charset="0"/>
              </a:rPr>
              <a:t>Resource Protection Office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457200" y="4114800"/>
            <a:ext cx="8001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0772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Fill out the AF Form 439, Robbery Checklist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3200" b="1" smtClean="0"/>
          </a:p>
        </p:txBody>
      </p:sp>
      <p:pic>
        <p:nvPicPr>
          <p:cNvPr id="16387" name="Picture 6" descr="p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7275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part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7200"/>
            <a:ext cx="4495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9"/>
          <p:cNvSpPr>
            <a:spLocks noChangeArrowheads="1" noChangeShapeType="1" noTextEdit="1"/>
          </p:cNvSpPr>
          <p:nvPr/>
        </p:nvSpPr>
        <p:spPr bwMode="auto">
          <a:xfrm>
            <a:off x="2057400" y="5715000"/>
            <a:ext cx="9144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2800" b="1" smtClean="0"/>
              <a:t>Immediately close the facility</a:t>
            </a:r>
          </a:p>
          <a:p>
            <a:pPr lvl="1" eaLnBrk="1" hangingPunct="1"/>
            <a:r>
              <a:rPr lang="en-US" altLang="en-US" sz="2400" smtClean="0"/>
              <a:t>If you don’t have keys for the door(s), posting an individual at the door is considered securing the facility </a:t>
            </a:r>
          </a:p>
          <a:p>
            <a:pPr lvl="1" eaLnBrk="1" hangingPunct="1"/>
            <a:r>
              <a:rPr lang="en-US" altLang="en-US" sz="2400" smtClean="0"/>
              <a:t>The Security Forces/AFOSI/CID agents should be met outside by the person in-charge of the facility OR a hostage situation will be assumed</a:t>
            </a:r>
          </a:p>
          <a:p>
            <a:pPr lvl="1" eaLnBrk="1" hangingPunct="1"/>
            <a:r>
              <a:rPr lang="en-US" altLang="en-US" sz="2400" smtClean="0"/>
              <a:t>The person in-charge and Security Forces/AFOSI/CID should be the only people allowed to enter the facility after the robbery has occurred</a:t>
            </a:r>
          </a:p>
          <a:p>
            <a:pPr lvl="1" eaLnBrk="1" hangingPunct="1"/>
            <a:r>
              <a:rPr lang="en-US" altLang="en-US" sz="2400" b="1" smtClean="0"/>
              <a:t>DO NOT</a:t>
            </a:r>
            <a:r>
              <a:rPr lang="en-US" altLang="en-US" sz="2400" smtClean="0"/>
              <a:t> allow anyone else to enter or leave the facility</a:t>
            </a:r>
            <a:endParaRPr lang="en-US" altLang="en-US" sz="2400" b="1" smtClean="0"/>
          </a:p>
          <a:p>
            <a:pPr lvl="2" eaLnBrk="1" hangingPunct="1"/>
            <a:r>
              <a:rPr lang="en-US" altLang="en-US" smtClean="0"/>
              <a:t>Remember, everyone in the facility is a potential witness to the crime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Protect the Crime Scene</a:t>
            </a:r>
          </a:p>
          <a:p>
            <a:pPr lvl="1" eaLnBrk="1" hangingPunct="1"/>
            <a:r>
              <a:rPr lang="en-US" altLang="en-US" smtClean="0"/>
              <a:t>Protect any evidence that might be available</a:t>
            </a:r>
          </a:p>
          <a:p>
            <a:pPr lvl="1" eaLnBrk="1" hangingPunct="1"/>
            <a:r>
              <a:rPr lang="en-US" altLang="en-US" smtClean="0"/>
              <a:t>Do not touch or allow anyone else to touch anything that might have been left by the suspect or in the area used by the suspect</a:t>
            </a:r>
          </a:p>
          <a:p>
            <a:pPr lvl="1" eaLnBrk="1" hangingPunct="1"/>
            <a:r>
              <a:rPr lang="en-US" altLang="en-US" smtClean="0"/>
              <a:t>If someone approaches an area that you feel the suspect may have touched or came in contact with, tell that individual to step away from the area.  Let him/her know the area is part of the Crime Scene</a:t>
            </a:r>
            <a:r>
              <a:rPr lang="en-US" altLang="en-US" smtClean="0">
                <a:solidFill>
                  <a:srgbClr val="F4FD3B"/>
                </a:solidFill>
              </a:rPr>
              <a:t> </a:t>
            </a:r>
            <a:endParaRPr lang="en-US" altLang="en-US" sz="3200" b="1" smtClean="0">
              <a:solidFill>
                <a:srgbClr val="F4FD3B"/>
              </a:solidFill>
            </a:endParaRP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800" b="1" smtClean="0"/>
              <a:t>DO NOT discuss the incident</a:t>
            </a:r>
          </a:p>
          <a:p>
            <a:pPr lvl="1" eaLnBrk="1" hangingPunct="1"/>
            <a:r>
              <a:rPr lang="en-US" altLang="en-US" smtClean="0"/>
              <a:t>Refrain from discussing the incident with anyone except Security Forces/AFOSI/CID or other investigators. Also, attempt to keep others from discussing the incident among themselves.</a:t>
            </a:r>
          </a:p>
          <a:p>
            <a:pPr lvl="1" eaLnBrk="1" hangingPunct="1"/>
            <a:r>
              <a:rPr lang="en-US" altLang="en-US" smtClean="0"/>
              <a:t>This tends to confuse the facts more than anything else.  Sometimes people invariably get the facts mixed up with opinions, not necessarily their own</a:t>
            </a:r>
            <a:endParaRPr lang="en-US" altLang="en-US" b="1" smtClean="0"/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smtClean="0"/>
              <a:t>Keep in mind, INFORMATION IS THE KEY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smtClean="0"/>
              <a:t>The more information you can provide to BDOC personnel, the more likely it is the suspect will be apprehended.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800" smtClean="0"/>
          </a:p>
          <a:p>
            <a:pPr eaLnBrk="1" hangingPunct="1">
              <a:lnSpc>
                <a:spcPct val="70000"/>
              </a:lnSpc>
            </a:pPr>
            <a:r>
              <a:rPr lang="en-US" altLang="en-US" sz="2800" b="1" u="sng" smtClean="0"/>
              <a:t>REMEMBER</a:t>
            </a:r>
            <a:r>
              <a:rPr lang="en-US" altLang="en-US" sz="2800" smtClean="0"/>
              <a:t>:  Your foremost duties in a robbery situation are: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 smtClean="0"/>
              <a:t> To comply with the demands of the individual, remember every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400" smtClean="0"/>
              <a:t>	 possible detail of the individual and incident, and communicate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400" smtClean="0"/>
              <a:t>	 what you remember to BDOC personnel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Resource Protection office is also available to conduct training or provide assistance for facilities.  You may contact the resource protection office by calling 478-2230.</a:t>
            </a:r>
            <a:endParaRPr lang="en-US" altLang="en-US" sz="3600" b="1" smtClean="0"/>
          </a:p>
          <a:p>
            <a:pPr eaLnBrk="1" hangingPunct="1"/>
            <a:endParaRPr lang="en-US" altLang="en-US" smtClean="0"/>
          </a:p>
        </p:txBody>
      </p:sp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143000" y="2514600"/>
            <a:ext cx="70104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/>
              <a:t>QUESTIONS?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6000"/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6000"/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6000"/>
          </a:p>
        </p:txBody>
      </p:sp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b="1" smtClean="0"/>
              <a:t>WHO needs Anti-Robbery Training</a:t>
            </a:r>
            <a:r>
              <a:rPr lang="en-US" altLang="en-US" sz="2800" b="1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Supervisors and personnel who handle funds, and Arms, Ammunition and Explosives (AA&amp;E), and Narcotics must become proficient in the proper methods and appropriate actions for reacting to robbery situations.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b="1" smtClean="0"/>
              <a:t>When do you conduct Anti-Robbery Training: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Initially upon assignment and annually thereafter.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**Remember, every person performing cash handling operations or having access to AA&amp;E operation is a potential robbery victim.</a:t>
            </a:r>
          </a:p>
        </p:txBody>
      </p:sp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Actions during an actual robbery.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Comply with the robber’s demands. Hand over only what is demanded. Do </a:t>
            </a:r>
            <a:r>
              <a:rPr lang="en-US" altLang="en-US" sz="2400" dirty="0" smtClean="0"/>
              <a:t>not argue</a:t>
            </a:r>
            <a:r>
              <a:rPr lang="en-US" altLang="en-US" sz="2400" dirty="0"/>
              <a:t>! 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Hand </a:t>
            </a:r>
            <a:r>
              <a:rPr lang="en-US" altLang="en-US" sz="2400" dirty="0" smtClean="0"/>
              <a:t>over whatever is demanded, but </a:t>
            </a:r>
            <a:r>
              <a:rPr lang="en-US" altLang="en-US" sz="2400" b="1" dirty="0" smtClean="0"/>
              <a:t>ONLY</a:t>
            </a:r>
            <a:r>
              <a:rPr lang="en-US" altLang="en-US" sz="2400" dirty="0" smtClean="0"/>
              <a:t> what is demanded</a:t>
            </a:r>
          </a:p>
          <a:p>
            <a:pPr lvl="3" eaLnBrk="1" hangingPunct="1"/>
            <a:r>
              <a:rPr lang="en-US" altLang="en-US" sz="2400" dirty="0" smtClean="0"/>
              <a:t>Don’t </a:t>
            </a:r>
            <a:r>
              <a:rPr lang="en-US" altLang="en-US" sz="2400" dirty="0" smtClean="0"/>
              <a:t>tell the suspect “Don’t rob me, rob John, he has more money than I do”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smtClean="0"/>
              <a:t>DO NOT</a:t>
            </a:r>
            <a:r>
              <a:rPr lang="en-US" altLang="en-US" sz="2400" dirty="0" smtClean="0"/>
              <a:t> resist or do anything that would endanger your life of the lives of </a:t>
            </a:r>
            <a:r>
              <a:rPr lang="en-US" altLang="en-US" sz="2400" dirty="0" smtClean="0"/>
              <a:t>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NOTE</a:t>
            </a:r>
            <a:r>
              <a:rPr lang="en-US" altLang="en-US" sz="2400" dirty="0"/>
              <a:t>: Armed personnel protecting arms, ammunition and explosives (AA&amp;E), have an inherent responsibility to protect resources dangerous to others. Armed personnel protecting AA&amp;E are not required to comply with the robber’s demands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Continued…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1828800"/>
            <a:ext cx="86106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b="1" dirty="0"/>
              <a:t>NEVER</a:t>
            </a:r>
            <a:r>
              <a:rPr lang="en-US" altLang="en-US" dirty="0"/>
              <a:t> try to subdue or apprehend the suspect</a:t>
            </a:r>
          </a:p>
          <a:p>
            <a:pPr lvl="2" eaLnBrk="1" hangingPunct="1">
              <a:lnSpc>
                <a:spcPct val="90000"/>
              </a:lnSpc>
              <a:buFontTx/>
              <a:buChar char="–"/>
            </a:pPr>
            <a:r>
              <a:rPr lang="en-US" altLang="en-US" sz="2800" dirty="0"/>
              <a:t> He or she may be a little crazier than the average person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 Obey the commands of the suspect explicitly.</a:t>
            </a:r>
          </a:p>
          <a:p>
            <a:pPr lvl="2" eaLnBrk="1" hangingPunct="1">
              <a:lnSpc>
                <a:spcPct val="90000"/>
              </a:lnSpc>
              <a:buFontTx/>
              <a:buChar char="–"/>
            </a:pPr>
            <a:r>
              <a:rPr lang="en-US" altLang="en-US" sz="2800" dirty="0" smtClean="0"/>
              <a:t> Experience </a:t>
            </a:r>
            <a:r>
              <a:rPr lang="en-US" altLang="en-US" sz="2800" dirty="0"/>
              <a:t>shows that being cooperative gives the suspect a false sense of security and the suspect may do or say something which will help in the investigation of the crime.</a:t>
            </a:r>
          </a:p>
          <a:p>
            <a:pPr lvl="2" eaLnBrk="1" hangingPunct="1">
              <a:lnSpc>
                <a:spcPct val="90000"/>
              </a:lnSpc>
              <a:buFontTx/>
              <a:buChar char="–"/>
            </a:pP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 Continued…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55626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As soon as it can safely be done, notify all co-workers in the facility that a robbery has occurred</a:t>
            </a:r>
          </a:p>
          <a:p>
            <a:pPr lvl="2" eaLnBrk="1" hangingPunct="1"/>
            <a:r>
              <a:rPr lang="en-US" altLang="en-US" sz="2100" smtClean="0"/>
              <a:t>A good example of this would be to establish a code within your facility such as “CODE 13”.  After the suspect leaves, communicate with your co-workers, “Code 13 at register 4”.</a:t>
            </a:r>
          </a:p>
          <a:p>
            <a:pPr lvl="1" eaLnBrk="1" hangingPunct="1"/>
            <a:r>
              <a:rPr lang="en-US" altLang="en-US" smtClean="0"/>
              <a:t>Stop all business transactions</a:t>
            </a:r>
          </a:p>
          <a:p>
            <a:pPr eaLnBrk="1" hangingPunct="1"/>
            <a:r>
              <a:rPr lang="en-US" altLang="en-US" sz="2800" b="1" smtClean="0"/>
              <a:t>If a robbery occurs, every employee is responsible in making sure these steps are completed</a:t>
            </a:r>
          </a:p>
          <a:p>
            <a:pPr lvl="1" eaLnBrk="1" hangingPunct="1"/>
            <a:r>
              <a:rPr lang="en-US" altLang="en-US" sz="2400" smtClean="0"/>
              <a:t>Don’t leave the “victim(s)” to fend for themselves;  Try and help out as much as possible without getting in the way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800" b="1" smtClean="0"/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572000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Activate your Duress Alarm (</a:t>
            </a:r>
            <a:r>
              <a:rPr lang="en-US" altLang="en-US" sz="2800" smtClean="0"/>
              <a:t>if one is available)</a:t>
            </a:r>
          </a:p>
          <a:p>
            <a:pPr lvl="1" eaLnBrk="1" hangingPunct="1"/>
            <a:r>
              <a:rPr lang="en-US" altLang="en-US" sz="2400" smtClean="0"/>
              <a:t>The alarm should be activated as soon as the suspect leaves the area </a:t>
            </a:r>
            <a:r>
              <a:rPr lang="en-US" altLang="en-US" sz="2400" b="1" smtClean="0"/>
              <a:t>AND </a:t>
            </a:r>
            <a:r>
              <a:rPr lang="en-US" altLang="en-US" sz="2400" smtClean="0"/>
              <a:t>should be done when it does not endanger the life of the person activating the alarm, the lives of innocent bystanders or customers</a:t>
            </a:r>
          </a:p>
          <a:p>
            <a:pPr lvl="2" eaLnBrk="1" hangingPunct="1"/>
            <a:r>
              <a:rPr lang="en-US" altLang="en-US" smtClean="0"/>
              <a:t>A follow-up telephone call should be made immediately to the Base Defense Operations Center (BDOC) using the CRIME STOP number: </a:t>
            </a:r>
          </a:p>
          <a:p>
            <a:pPr lvl="1" eaLnBrk="1" hangingPunct="1"/>
            <a:r>
              <a:rPr lang="en-US" altLang="en-US" smtClean="0"/>
              <a:t>If </a:t>
            </a:r>
            <a:r>
              <a:rPr lang="en-US" altLang="en-US" b="1" u="sng" smtClean="0"/>
              <a:t>NO DURESS</a:t>
            </a:r>
            <a:r>
              <a:rPr lang="en-US" altLang="en-US" smtClean="0"/>
              <a:t> is available</a:t>
            </a:r>
          </a:p>
          <a:p>
            <a:pPr lvl="2" eaLnBrk="1" hangingPunct="1"/>
            <a:r>
              <a:rPr lang="en-US" altLang="en-US" smtClean="0"/>
              <a:t>Notify the BDOC via CRIME STOP, immediately after the suspect departs the area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153400" cy="441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 </a:t>
            </a:r>
            <a:r>
              <a:rPr lang="en-US" altLang="en-US" sz="4800" b="1" smtClean="0"/>
              <a:t>CRIME STOP NUMBER:</a:t>
            </a:r>
          </a:p>
          <a:p>
            <a:pPr algn="ctr" eaLnBrk="1" hangingPunct="1"/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5400" smtClean="0"/>
              <a:t>DSN-     </a:t>
            </a:r>
            <a:r>
              <a:rPr lang="en-US" altLang="en-US" sz="5400" b="1" smtClean="0">
                <a:solidFill>
                  <a:srgbClr val="FF3300"/>
                </a:solidFill>
              </a:rPr>
              <a:t>112</a:t>
            </a:r>
          </a:p>
          <a:p>
            <a:pPr algn="ctr" eaLnBrk="1" hangingPunct="1">
              <a:lnSpc>
                <a:spcPct val="30000"/>
              </a:lnSpc>
              <a:buFontTx/>
              <a:buNone/>
            </a:pPr>
            <a:endParaRPr lang="en-US" altLang="en-US" sz="5400" smtClean="0"/>
          </a:p>
          <a:p>
            <a:pPr eaLnBrk="1" hangingPunct="1">
              <a:buFontTx/>
              <a:buNone/>
            </a:pPr>
            <a:r>
              <a:rPr lang="en-US" altLang="en-US" sz="5400" smtClean="0"/>
              <a:t>CIV-     </a:t>
            </a:r>
            <a:r>
              <a:rPr lang="en-US" altLang="en-US" sz="5400" b="1" smtClean="0">
                <a:solidFill>
                  <a:srgbClr val="FF3300"/>
                </a:solidFill>
              </a:rPr>
              <a:t>112</a:t>
            </a:r>
          </a:p>
        </p:txBody>
      </p:sp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Tx/>
              <a:buChar char="•"/>
            </a:pPr>
            <a:r>
              <a:rPr lang="en-US" altLang="en-US" smtClean="0"/>
              <a:t> </a:t>
            </a:r>
            <a:r>
              <a:rPr lang="en-US" altLang="en-US" b="1" smtClean="0"/>
              <a:t>Reporting the robbery to Law Enforcement</a:t>
            </a:r>
            <a:endParaRPr lang="en-US" altLang="en-US" smtClean="0"/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en-US" altLang="en-US" smtClean="0"/>
              <a:t> Any specific information on the description of the individual(s) or hostages should be given to the Law Enforcement Desk at this point</a:t>
            </a:r>
          </a:p>
          <a:p>
            <a:pPr lvl="1" algn="l" eaLnBrk="1" hangingPunct="1">
              <a:lnSpc>
                <a:spcPct val="110000"/>
              </a:lnSpc>
              <a:buFontTx/>
              <a:buChar char="–"/>
            </a:pPr>
            <a:r>
              <a:rPr lang="en-US" altLang="en-US" smtClean="0"/>
              <a:t> Any information which can be gained as to the method of travel (foot or car) is extremely valuable  </a:t>
            </a:r>
          </a:p>
          <a:p>
            <a:pPr lvl="1" algn="l" eaLnBrk="1" hangingPunct="1">
              <a:lnSpc>
                <a:spcPct val="110000"/>
              </a:lnSpc>
              <a:buFontTx/>
              <a:buChar char="–"/>
            </a:pPr>
            <a:r>
              <a:rPr lang="en-US" altLang="en-US" smtClean="0"/>
              <a:t> Attempt to obtain as discreetly as possible, type of vehicle, color, model, license plate number, direction of travel, and any other information</a:t>
            </a:r>
          </a:p>
          <a:p>
            <a:pPr lvl="1" algn="l" eaLnBrk="1" hangingPunct="1">
              <a:lnSpc>
                <a:spcPct val="110000"/>
              </a:lnSpc>
              <a:buFontTx/>
              <a:buChar char="–"/>
            </a:pPr>
            <a:r>
              <a:rPr lang="en-US" altLang="en-US" smtClean="0"/>
              <a:t>If using a vehicle, try and see who is driving or if anyone else is in the vehicle</a:t>
            </a:r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5029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Provide Law Enforcement as many facts as possible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/>
              <a:t>Example:  “This in an emergency.  This is Mrs. Jones at the NCO Club.  I am reporting a robbery.  Two white males have robbed the cashiers cage.  They are in a Black Nissan, license plate RR 9857</a:t>
            </a:r>
            <a:r>
              <a:rPr lang="en-US" altLang="en-US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AF Form 439, Robbery Checklist, as a guide and follow any instructions given from BDOC over the phone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DO NOT HANG UP THE TELEPHONE</a:t>
            </a:r>
            <a:r>
              <a:rPr lang="en-US" altLang="en-US" smtClean="0"/>
              <a:t> until  told to do so by BDOC.  Always keep      the line open until told otherwise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smtClean="0"/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70195"/>
                  </a:srgbClr>
                </a:solidFill>
                <a:latin typeface="Arial Black" panose="020B0A04020102020204" pitchFamily="34" charset="0"/>
              </a:rPr>
              <a:t>Anti-Robbery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1077</Words>
  <Application>Microsoft Office PowerPoint</Application>
  <PresentationFormat>On-screen Show (4:3)</PresentationFormat>
  <Paragraphs>90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Black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86 SFS</dc:creator>
  <cp:lastModifiedBy>BARLEY, BLAKE T SSgt USAF USAFE 86 SFS/S3</cp:lastModifiedBy>
  <cp:revision>43</cp:revision>
  <cp:lastPrinted>2016-11-30T15:21:09Z</cp:lastPrinted>
  <dcterms:created xsi:type="dcterms:W3CDTF">1999-04-01T05:22:42Z</dcterms:created>
  <dcterms:modified xsi:type="dcterms:W3CDTF">2022-06-14T11:28:04Z</dcterms:modified>
</cp:coreProperties>
</file>