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0" r:id="rId5"/>
  </p:sldMasterIdLst>
  <p:notesMasterIdLst>
    <p:notesMasterId r:id="rId32"/>
  </p:notesMasterIdLst>
  <p:handoutMasterIdLst>
    <p:handoutMasterId r:id="rId33"/>
  </p:handoutMasterIdLst>
  <p:sldIdLst>
    <p:sldId id="260" r:id="rId6"/>
    <p:sldId id="423" r:id="rId7"/>
    <p:sldId id="424" r:id="rId8"/>
    <p:sldId id="427" r:id="rId9"/>
    <p:sldId id="428" r:id="rId10"/>
    <p:sldId id="425" r:id="rId11"/>
    <p:sldId id="429" r:id="rId12"/>
    <p:sldId id="430" r:id="rId13"/>
    <p:sldId id="431" r:id="rId14"/>
    <p:sldId id="432" r:id="rId15"/>
    <p:sldId id="433" r:id="rId16"/>
    <p:sldId id="434" r:id="rId17"/>
    <p:sldId id="435" r:id="rId18"/>
    <p:sldId id="437" r:id="rId19"/>
    <p:sldId id="436" r:id="rId20"/>
    <p:sldId id="438" r:id="rId21"/>
    <p:sldId id="439" r:id="rId22"/>
    <p:sldId id="440" r:id="rId23"/>
    <p:sldId id="441" r:id="rId24"/>
    <p:sldId id="444" r:id="rId25"/>
    <p:sldId id="446" r:id="rId26"/>
    <p:sldId id="447" r:id="rId27"/>
    <p:sldId id="426" r:id="rId28"/>
    <p:sldId id="442" r:id="rId29"/>
    <p:sldId id="443" r:id="rId30"/>
    <p:sldId id="422" r:id="rId31"/>
  </p:sldIdLst>
  <p:sldSz cx="12192000" cy="6858000"/>
  <p:notesSz cx="9296400"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E5DEBA-252F-8B08-76FF-9FDE49DB8403}" name="JENNINGS, CATHERINE A NF-02 USAF USAFE 86 FSS/FSR" initials="JCAN0UU8F" userId="S::catherine.jennings.1@us.af.mil::de749a38-833d-432d-aac1-58972b45bf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autoAdjust="0"/>
    <p:restoredTop sz="85066" autoAdjust="0"/>
  </p:normalViewPr>
  <p:slideViewPr>
    <p:cSldViewPr snapToGrid="0">
      <p:cViewPr varScale="1">
        <p:scale>
          <a:sx n="95" d="100"/>
          <a:sy n="95" d="100"/>
        </p:scale>
        <p:origin x="1548"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2" d="100"/>
          <a:sy n="112" d="100"/>
        </p:scale>
        <p:origin x="244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430C46-03B6-034D-984D-D0FFC9AF6D1A}"/>
              </a:ext>
            </a:extLst>
          </p:cNvPr>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4D23C35-6A56-B72F-63E1-E1F4AB3B4C9D}"/>
              </a:ext>
            </a:extLst>
          </p:cNvPr>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vl1pPr>
          </a:lstStyle>
          <a:p>
            <a:fld id="{693ADB4F-EF53-48DD-A57E-500EED5AA72E}" type="datetimeFigureOut">
              <a:rPr lang="en-US" smtClean="0"/>
              <a:t>2/15/2024</a:t>
            </a:fld>
            <a:endParaRPr lang="en-US" dirty="0"/>
          </a:p>
        </p:txBody>
      </p:sp>
      <p:sp>
        <p:nvSpPr>
          <p:cNvPr id="4" name="Footer Placeholder 3">
            <a:extLst>
              <a:ext uri="{FF2B5EF4-FFF2-40B4-BE49-F238E27FC236}">
                <a16:creationId xmlns:a16="http://schemas.microsoft.com/office/drawing/2014/main" id="{54C2D81B-D012-8F3B-06A8-1DF027F71471}"/>
              </a:ext>
            </a:extLst>
          </p:cNvPr>
          <p:cNvSpPr>
            <a:spLocks noGrp="1"/>
          </p:cNvSpPr>
          <p:nvPr>
            <p:ph type="ftr" sz="quarter" idx="2"/>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5A3540-4351-522F-EB20-4E3C0602DD19}"/>
              </a:ext>
            </a:extLst>
          </p:cNvPr>
          <p:cNvSpPr>
            <a:spLocks noGrp="1"/>
          </p:cNvSpPr>
          <p:nvPr>
            <p:ph type="sldNum" sz="quarter" idx="3"/>
          </p:nvPr>
        </p:nvSpPr>
        <p:spPr>
          <a:xfrm>
            <a:off x="5265738" y="6659563"/>
            <a:ext cx="4029075" cy="350837"/>
          </a:xfrm>
          <a:prstGeom prst="rect">
            <a:avLst/>
          </a:prstGeom>
        </p:spPr>
        <p:txBody>
          <a:bodyPr vert="horz" lIns="91440" tIns="45720" rIns="91440" bIns="45720" rtlCol="0" anchor="b"/>
          <a:lstStyle>
            <a:lvl1pPr algn="r">
              <a:defRPr sz="1200"/>
            </a:lvl1pPr>
          </a:lstStyle>
          <a:p>
            <a:fld id="{337CC6ED-302B-428B-8AE8-3E249ACB09FB}" type="slidenum">
              <a:rPr lang="en-US" smtClean="0"/>
              <a:t>‹#›</a:t>
            </a:fld>
            <a:endParaRPr lang="en-US" dirty="0"/>
          </a:p>
        </p:txBody>
      </p:sp>
    </p:spTree>
    <p:extLst>
      <p:ext uri="{BB962C8B-B14F-4D97-AF65-F5344CB8AC3E}">
        <p14:creationId xmlns:p14="http://schemas.microsoft.com/office/powerpoint/2010/main" val="1729489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E2B5A-B4DE-438C-BD05-531E2784317C}"/>
              </a:ext>
            </a:extLst>
          </p:cNvPr>
          <p:cNvSpPr>
            <a:spLocks noGrp="1"/>
          </p:cNvSpPr>
          <p:nvPr>
            <p:ph type="hdr" sz="quarter"/>
          </p:nvPr>
        </p:nvSpPr>
        <p:spPr>
          <a:xfrm>
            <a:off x="0" y="0"/>
            <a:ext cx="4028440" cy="350520"/>
          </a:xfrm>
          <a:prstGeom prst="rect">
            <a:avLst/>
          </a:prstGeom>
        </p:spPr>
        <p:txBody>
          <a:bodyPr vert="horz" lIns="93165" tIns="46583" rIns="93165" bIns="46583"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a:extLst>
              <a:ext uri="{FF2B5EF4-FFF2-40B4-BE49-F238E27FC236}">
                <a16:creationId xmlns:a16="http://schemas.microsoft.com/office/drawing/2014/main" id="{D5E62EE4-D664-4F0D-A7AF-B6A1805DEF7A}"/>
              </a:ext>
            </a:extLst>
          </p:cNvPr>
          <p:cNvSpPr>
            <a:spLocks noGrp="1"/>
          </p:cNvSpPr>
          <p:nvPr>
            <p:ph type="dt" idx="1"/>
          </p:nvPr>
        </p:nvSpPr>
        <p:spPr>
          <a:xfrm>
            <a:off x="5265809" y="0"/>
            <a:ext cx="4028440" cy="350520"/>
          </a:xfrm>
          <a:prstGeom prst="rect">
            <a:avLst/>
          </a:prstGeom>
        </p:spPr>
        <p:txBody>
          <a:bodyPr vert="horz" lIns="93165" tIns="46583" rIns="93165" bIns="46583" rtlCol="0"/>
          <a:lstStyle>
            <a:lvl1pPr algn="r" eaLnBrk="1" fontAlgn="auto" hangingPunct="1">
              <a:spcBef>
                <a:spcPts val="0"/>
              </a:spcBef>
              <a:spcAft>
                <a:spcPts val="0"/>
              </a:spcAft>
              <a:defRPr sz="1200">
                <a:latin typeface="+mn-lt"/>
                <a:cs typeface="+mn-cs"/>
              </a:defRPr>
            </a:lvl1pPr>
          </a:lstStyle>
          <a:p>
            <a:pPr>
              <a:defRPr/>
            </a:pPr>
            <a:fld id="{F239AAEE-DACA-407D-908B-409880A6EF83}" type="datetimeFigureOut">
              <a:rPr lang="en-US"/>
              <a:pPr>
                <a:defRPr/>
              </a:pPr>
              <a:t>2/15/2024</a:t>
            </a:fld>
            <a:endParaRPr lang="en-US" dirty="0"/>
          </a:p>
        </p:txBody>
      </p:sp>
      <p:sp>
        <p:nvSpPr>
          <p:cNvPr id="4" name="Slide Image Placeholder 3">
            <a:extLst>
              <a:ext uri="{FF2B5EF4-FFF2-40B4-BE49-F238E27FC236}">
                <a16:creationId xmlns:a16="http://schemas.microsoft.com/office/drawing/2014/main" id="{A469D72F-6C4F-4746-93CB-8CAF4EAC3468}"/>
              </a:ext>
            </a:extLst>
          </p:cNvPr>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65" tIns="46583" rIns="93165" bIns="46583" rtlCol="0" anchor="ctr"/>
          <a:lstStyle/>
          <a:p>
            <a:pPr lvl="0"/>
            <a:endParaRPr lang="en-US" noProof="0" dirty="0"/>
          </a:p>
        </p:txBody>
      </p:sp>
      <p:sp>
        <p:nvSpPr>
          <p:cNvPr id="5" name="Notes Placeholder 4">
            <a:extLst>
              <a:ext uri="{FF2B5EF4-FFF2-40B4-BE49-F238E27FC236}">
                <a16:creationId xmlns:a16="http://schemas.microsoft.com/office/drawing/2014/main" id="{CB49F9B3-E82C-4756-AB69-172263A2575E}"/>
              </a:ext>
            </a:extLst>
          </p:cNvPr>
          <p:cNvSpPr>
            <a:spLocks noGrp="1"/>
          </p:cNvSpPr>
          <p:nvPr>
            <p:ph type="body" sz="quarter" idx="3"/>
          </p:nvPr>
        </p:nvSpPr>
        <p:spPr>
          <a:xfrm>
            <a:off x="929640" y="3329941"/>
            <a:ext cx="7437120" cy="3154680"/>
          </a:xfrm>
          <a:prstGeom prst="rect">
            <a:avLst/>
          </a:prstGeom>
        </p:spPr>
        <p:txBody>
          <a:bodyPr vert="horz" lIns="93165" tIns="46583" rIns="93165" bIns="4658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37A430D-4B6A-4DEC-AEC8-7120C1DBF8E5}"/>
              </a:ext>
            </a:extLst>
          </p:cNvPr>
          <p:cNvSpPr>
            <a:spLocks noGrp="1"/>
          </p:cNvSpPr>
          <p:nvPr>
            <p:ph type="ftr" sz="quarter" idx="4"/>
          </p:nvPr>
        </p:nvSpPr>
        <p:spPr>
          <a:xfrm>
            <a:off x="0" y="6658664"/>
            <a:ext cx="4028440" cy="350520"/>
          </a:xfrm>
          <a:prstGeom prst="rect">
            <a:avLst/>
          </a:prstGeom>
        </p:spPr>
        <p:txBody>
          <a:bodyPr vert="horz" lIns="93165" tIns="46583" rIns="93165" bIns="46583"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70C8D64B-14FC-47F8-ACA8-599A7ADF5875}"/>
              </a:ext>
            </a:extLst>
          </p:cNvPr>
          <p:cNvSpPr>
            <a:spLocks noGrp="1"/>
          </p:cNvSpPr>
          <p:nvPr>
            <p:ph type="sldNum" sz="quarter" idx="5"/>
          </p:nvPr>
        </p:nvSpPr>
        <p:spPr>
          <a:xfrm>
            <a:off x="5265809" y="6658664"/>
            <a:ext cx="4028440" cy="350520"/>
          </a:xfrm>
          <a:prstGeom prst="rect">
            <a:avLst/>
          </a:prstGeom>
        </p:spPr>
        <p:txBody>
          <a:bodyPr vert="horz" wrap="square" lIns="93165" tIns="46583" rIns="93165" bIns="46583" numCol="1" anchor="b" anchorCtr="0" compatLnSpc="1">
            <a:prstTxWarp prst="textNoShape">
              <a:avLst/>
            </a:prstTxWarp>
          </a:bodyPr>
          <a:lstStyle>
            <a:lvl1pPr algn="r" eaLnBrk="1" hangingPunct="1">
              <a:defRPr sz="1200">
                <a:latin typeface="Calibri" panose="020F0502020204030204" pitchFamily="34" charset="0"/>
              </a:defRPr>
            </a:lvl1pPr>
          </a:lstStyle>
          <a:p>
            <a:fld id="{17D7A316-2414-4D0E-8093-90CF60D2F9D4}"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510">
              <a:defRPr/>
            </a:pPr>
            <a:endParaRPr lang="en-US" altLang="en-US" b="1" strike="noStrike" dirty="0"/>
          </a:p>
        </p:txBody>
      </p:sp>
    </p:spTree>
    <p:extLst>
      <p:ext uri="{BB962C8B-B14F-4D97-AF65-F5344CB8AC3E}">
        <p14:creationId xmlns:p14="http://schemas.microsoft.com/office/powerpoint/2010/main" val="1437737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510">
              <a:defRPr/>
            </a:pPr>
            <a:endParaRPr lang="en-US" altLang="en-US" b="1" strike="noStrike" dirty="0"/>
          </a:p>
        </p:txBody>
      </p:sp>
    </p:spTree>
    <p:extLst>
      <p:ext uri="{BB962C8B-B14F-4D97-AF65-F5344CB8AC3E}">
        <p14:creationId xmlns:p14="http://schemas.microsoft.com/office/powerpoint/2010/main" val="2775363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31510" rtl="0" eaLnBrk="0" fontAlgn="base" latinLnBrk="0" hangingPunct="0">
              <a:lnSpc>
                <a:spcPct val="100000"/>
              </a:lnSpc>
              <a:spcBef>
                <a:spcPct val="30000"/>
              </a:spcBef>
              <a:spcAft>
                <a:spcPct val="0"/>
              </a:spcAft>
              <a:buClrTx/>
              <a:buSzTx/>
              <a:buFontTx/>
              <a:buNone/>
              <a:tabLst/>
              <a:defRPr/>
            </a:pPr>
            <a:r>
              <a:rPr lang="en-US" sz="2400" b="1" dirty="0">
                <a:latin typeface="Arial" panose="020B0604020202020204" pitchFamily="34" charset="0"/>
                <a:cs typeface="Arial" panose="020B0604020202020204" pitchFamily="34" charset="0"/>
              </a:rPr>
              <a:t>Safety Programs - Since people are our most important asset, many internal controls deal with personal safety.  Such things as training requirements and safety procedures all serve to make the workplace a safe and healthy environment.</a:t>
            </a:r>
          </a:p>
          <a:p>
            <a:pPr defTabSz="931510">
              <a:defRPr/>
            </a:pPr>
            <a:endParaRPr lang="en-US" altLang="en-US" b="1" strike="noStrike" dirty="0"/>
          </a:p>
        </p:txBody>
      </p:sp>
    </p:spTree>
    <p:extLst>
      <p:ext uri="{BB962C8B-B14F-4D97-AF65-F5344CB8AC3E}">
        <p14:creationId xmlns:p14="http://schemas.microsoft.com/office/powerpoint/2010/main" val="1040876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400" b="1" dirty="0">
                <a:latin typeface="Arial" panose="020B0604020202020204" pitchFamily="34" charset="0"/>
                <a:cs typeface="Arial" panose="020B0604020202020204" pitchFamily="34" charset="0"/>
              </a:rPr>
              <a:t>Separation of Duties</a:t>
            </a:r>
          </a:p>
          <a:p>
            <a:pPr lvl="1"/>
            <a:r>
              <a:rPr lang="en-US" sz="2400" b="1" dirty="0">
                <a:latin typeface="Arial" panose="020B0604020202020204" pitchFamily="34" charset="0"/>
                <a:cs typeface="Arial" panose="020B0604020202020204" pitchFamily="34" charset="0"/>
              </a:rPr>
              <a:t>This type control involves the splitting up responsibilities so that no one person can fully control an activity or transaction</a:t>
            </a:r>
          </a:p>
          <a:p>
            <a:pPr lvl="1"/>
            <a:endParaRPr lang="en-US" sz="2400" b="1" dirty="0">
              <a:latin typeface="Arial" panose="020B0604020202020204" pitchFamily="34" charset="0"/>
              <a:cs typeface="Arial" panose="020B0604020202020204" pitchFamily="34" charset="0"/>
            </a:endParaRPr>
          </a:p>
          <a:p>
            <a:pPr lvl="1"/>
            <a:r>
              <a:rPr lang="en-US" sz="2400" b="1" dirty="0">
                <a:latin typeface="Arial" panose="020B0604020202020204" pitchFamily="34" charset="0"/>
                <a:cs typeface="Arial" panose="020B0604020202020204" pitchFamily="34" charset="0"/>
              </a:rPr>
              <a:t>No one person should be able to: </a:t>
            </a:r>
          </a:p>
          <a:p>
            <a:pPr lvl="2"/>
            <a:r>
              <a:rPr lang="en-US" sz="2400" b="1" dirty="0">
                <a:latin typeface="Arial" panose="020B0604020202020204" pitchFamily="34" charset="0"/>
                <a:cs typeface="Arial" panose="020B0604020202020204" pitchFamily="34" charset="0"/>
              </a:rPr>
              <a:t>Initiate transactions</a:t>
            </a:r>
          </a:p>
          <a:p>
            <a:pPr lvl="2"/>
            <a:r>
              <a:rPr lang="en-US" sz="2400" b="1" dirty="0">
                <a:latin typeface="Arial" panose="020B0604020202020204" pitchFamily="34" charset="0"/>
                <a:cs typeface="Arial" panose="020B0604020202020204" pitchFamily="34" charset="0"/>
              </a:rPr>
              <a:t>Approve transactions</a:t>
            </a:r>
          </a:p>
          <a:p>
            <a:pPr lvl="2"/>
            <a:r>
              <a:rPr lang="en-US" sz="2400" b="1" dirty="0">
                <a:latin typeface="Arial" panose="020B0604020202020204" pitchFamily="34" charset="0"/>
                <a:cs typeface="Arial" panose="020B0604020202020204" pitchFamily="34" charset="0"/>
              </a:rPr>
              <a:t>Record transactions</a:t>
            </a:r>
          </a:p>
          <a:p>
            <a:pPr lvl="2"/>
            <a:r>
              <a:rPr lang="en-US" sz="2400" b="1" dirty="0">
                <a:latin typeface="Arial" panose="020B0604020202020204" pitchFamily="34" charset="0"/>
                <a:cs typeface="Arial" panose="020B0604020202020204" pitchFamily="34" charset="0"/>
              </a:rPr>
              <a:t>Reconcile balances</a:t>
            </a:r>
          </a:p>
          <a:p>
            <a:pPr lvl="2"/>
            <a:r>
              <a:rPr lang="en-US" sz="2400" b="1" dirty="0">
                <a:latin typeface="Arial" panose="020B0604020202020204" pitchFamily="34" charset="0"/>
                <a:cs typeface="Arial" panose="020B0604020202020204" pitchFamily="34" charset="0"/>
              </a:rPr>
              <a:t>Handle or receive assets</a:t>
            </a:r>
          </a:p>
          <a:p>
            <a:pPr lvl="2"/>
            <a:r>
              <a:rPr lang="en-US" sz="2400" b="1" dirty="0">
                <a:latin typeface="Arial" panose="020B0604020202020204" pitchFamily="34" charset="0"/>
                <a:cs typeface="Arial" panose="020B0604020202020204" pitchFamily="34" charset="0"/>
              </a:rPr>
              <a:t>Review Reports</a:t>
            </a:r>
          </a:p>
          <a:p>
            <a:pPr defTabSz="931510">
              <a:defRPr/>
            </a:pPr>
            <a:endParaRPr lang="en-US" altLang="en-US" b="1" strike="noStrike" dirty="0"/>
          </a:p>
        </p:txBody>
      </p:sp>
    </p:spTree>
    <p:extLst>
      <p:ext uri="{BB962C8B-B14F-4D97-AF65-F5344CB8AC3E}">
        <p14:creationId xmlns:p14="http://schemas.microsoft.com/office/powerpoint/2010/main" val="3455942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510">
              <a:defRPr/>
            </a:pPr>
            <a:endParaRPr lang="en-US" altLang="en-US" b="1" strike="noStrike" dirty="0"/>
          </a:p>
        </p:txBody>
      </p:sp>
    </p:spTree>
    <p:extLst>
      <p:ext uri="{BB962C8B-B14F-4D97-AF65-F5344CB8AC3E}">
        <p14:creationId xmlns:p14="http://schemas.microsoft.com/office/powerpoint/2010/main" val="223119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510">
              <a:defRPr/>
            </a:pPr>
            <a:endParaRPr lang="en-US" altLang="en-US" b="1" strike="noStrike" dirty="0"/>
          </a:p>
        </p:txBody>
      </p:sp>
    </p:spTree>
    <p:extLst>
      <p:ext uri="{BB962C8B-B14F-4D97-AF65-F5344CB8AC3E}">
        <p14:creationId xmlns:p14="http://schemas.microsoft.com/office/powerpoint/2010/main" val="4065385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sz="3600" dirty="0">
                <a:latin typeface="Times New Roman" panose="02020603050405020304" pitchFamily="18" charset="0"/>
                <a:cs typeface="Times New Roman" panose="02020603050405020304" pitchFamily="18" charset="0"/>
              </a:rPr>
              <a:t>Security controls include:</a:t>
            </a:r>
          </a:p>
          <a:p>
            <a:endParaRPr lang="en-US" sz="3600" dirty="0">
              <a:latin typeface="Times New Roman" panose="02020603050405020304" pitchFamily="18" charset="0"/>
              <a:cs typeface="Times New Roman" panose="02020603050405020304" pitchFamily="18" charset="0"/>
            </a:endParaRPr>
          </a:p>
          <a:p>
            <a:pPr lvl="1"/>
            <a:r>
              <a:rPr lang="en-US" sz="3200" b="1" dirty="0">
                <a:latin typeface="Times New Roman" panose="02020603050405020304" pitchFamily="18" charset="0"/>
                <a:cs typeface="Times New Roman" panose="02020603050405020304" pitchFamily="18" charset="0"/>
              </a:rPr>
              <a:t>Physical Inventories</a:t>
            </a:r>
            <a:r>
              <a:rPr lang="en-US" sz="3200" dirty="0">
                <a:latin typeface="Times New Roman" panose="02020603050405020304" pitchFamily="18" charset="0"/>
                <a:cs typeface="Times New Roman" panose="02020603050405020304" pitchFamily="18" charset="0"/>
              </a:rPr>
              <a:t>: Inspecting assets on hand and matching them to what’s in the books helps to detect missing items.</a:t>
            </a:r>
          </a:p>
          <a:p>
            <a:pPr lvl="1"/>
            <a:r>
              <a:rPr lang="en-US" sz="3200" b="1" dirty="0">
                <a:latin typeface="Times New Roman" panose="02020603050405020304" pitchFamily="18" charset="0"/>
                <a:cs typeface="Times New Roman" panose="02020603050405020304" pitchFamily="18" charset="0"/>
              </a:rPr>
              <a:t>Anti-theft</a:t>
            </a:r>
            <a:r>
              <a:rPr lang="en-US" sz="3200" dirty="0">
                <a:latin typeface="Times New Roman" panose="02020603050405020304" pitchFamily="18" charset="0"/>
                <a:cs typeface="Times New Roman" panose="02020603050405020304" pitchFamily="18" charset="0"/>
              </a:rPr>
              <a:t>: Locks, alarms, cameras, and security personnel prevent and detect theft of important assets.</a:t>
            </a:r>
          </a:p>
          <a:p>
            <a:pPr defTabSz="931510">
              <a:defRPr/>
            </a:pPr>
            <a:endParaRPr lang="en-US" altLang="en-US" b="1" strike="noStrike" dirty="0"/>
          </a:p>
        </p:txBody>
      </p:sp>
    </p:spTree>
    <p:extLst>
      <p:ext uri="{BB962C8B-B14F-4D97-AF65-F5344CB8AC3E}">
        <p14:creationId xmlns:p14="http://schemas.microsoft.com/office/powerpoint/2010/main" val="2496378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a:buNone/>
            </a:pPr>
            <a:r>
              <a:rPr lang="en-US" sz="1200" dirty="0">
                <a:latin typeface="Times New Roman" panose="02020603050405020304" pitchFamily="18" charset="0"/>
                <a:cs typeface="Times New Roman" panose="02020603050405020304" pitchFamily="18" charset="0"/>
              </a:rPr>
              <a:t>Supervision (super-vision):</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This internal control is performed by people and is probably the most common.</a:t>
            </a:r>
          </a:p>
          <a:p>
            <a:r>
              <a:rPr lang="en-US" sz="1200" dirty="0">
                <a:latin typeface="Times New Roman" panose="02020603050405020304" pitchFamily="18" charset="0"/>
                <a:cs typeface="Times New Roman" panose="02020603050405020304" pitchFamily="18" charset="0"/>
              </a:rPr>
              <a:t>Supervision includes instructing others, overseeing work as it is done, reviewing work already done, approving actions, etc.</a:t>
            </a:r>
          </a:p>
          <a:p>
            <a:pPr defTabSz="931510">
              <a:defRPr/>
            </a:pPr>
            <a:endParaRPr lang="en-US" altLang="en-US" b="1" strike="noStrike" dirty="0"/>
          </a:p>
        </p:txBody>
      </p:sp>
    </p:spTree>
    <p:extLst>
      <p:ext uri="{BB962C8B-B14F-4D97-AF65-F5344CB8AC3E}">
        <p14:creationId xmlns:p14="http://schemas.microsoft.com/office/powerpoint/2010/main" val="3214022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0" indent="0">
              <a:buNone/>
            </a:pPr>
            <a:r>
              <a:rPr lang="en-US" sz="3600" dirty="0">
                <a:latin typeface="Times New Roman" panose="02020603050405020304" pitchFamily="18" charset="0"/>
                <a:cs typeface="Times New Roman" panose="02020603050405020304" pitchFamily="18" charset="0"/>
              </a:rPr>
              <a:t>Internal Controls also includes operational and financial classifications:</a:t>
            </a:r>
          </a:p>
          <a:p>
            <a:endParaRPr lang="en-US" sz="3600" dirty="0">
              <a:latin typeface="Times New Roman" panose="02020603050405020304" pitchFamily="18" charset="0"/>
              <a:cs typeface="Times New Roman" panose="02020603050405020304" pitchFamily="18" charset="0"/>
            </a:endParaRPr>
          </a:p>
          <a:p>
            <a:pPr lvl="1"/>
            <a:r>
              <a:rPr lang="en-US" sz="3200" b="1" dirty="0">
                <a:latin typeface="Times New Roman" panose="02020603050405020304" pitchFamily="18" charset="0"/>
                <a:cs typeface="Times New Roman" panose="02020603050405020304" pitchFamily="18" charset="0"/>
              </a:rPr>
              <a:t>Operational</a:t>
            </a:r>
            <a:r>
              <a:rPr lang="en-US" sz="3200" dirty="0">
                <a:latin typeface="Times New Roman" panose="02020603050405020304" pitchFamily="18" charset="0"/>
                <a:cs typeface="Times New Roman" panose="02020603050405020304" pitchFamily="18" charset="0"/>
              </a:rPr>
              <a:t> – Promotes operational effectiveness and efficiency as well as adherence to policies and procedures.</a:t>
            </a:r>
          </a:p>
          <a:p>
            <a:pPr lvl="1"/>
            <a:r>
              <a:rPr lang="en-US" sz="3200" b="1" dirty="0">
                <a:latin typeface="Times New Roman" panose="02020603050405020304" pitchFamily="18" charset="0"/>
                <a:cs typeface="Times New Roman" panose="02020603050405020304" pitchFamily="18" charset="0"/>
              </a:rPr>
              <a:t>Financial</a:t>
            </a:r>
            <a:r>
              <a:rPr lang="en-US" sz="3200" dirty="0">
                <a:latin typeface="Times New Roman" panose="02020603050405020304" pitchFamily="18" charset="0"/>
                <a:cs typeface="Times New Roman" panose="02020603050405020304" pitchFamily="18" charset="0"/>
              </a:rPr>
              <a:t> – Safeguards assets and ensures completeness, accuracy and reliability of financial records.</a:t>
            </a:r>
          </a:p>
          <a:p>
            <a:pPr defTabSz="931510">
              <a:defRPr/>
            </a:pPr>
            <a:endParaRPr lang="en-US" altLang="en-US" b="1" strike="noStrike" dirty="0"/>
          </a:p>
        </p:txBody>
      </p:sp>
    </p:spTree>
    <p:extLst>
      <p:ext uri="{BB962C8B-B14F-4D97-AF65-F5344CB8AC3E}">
        <p14:creationId xmlns:p14="http://schemas.microsoft.com/office/powerpoint/2010/main" val="2470377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1510">
              <a:defRPr/>
            </a:pPr>
            <a:endParaRPr lang="en-US" altLang="en-US" b="1" strike="noStrike" dirty="0"/>
          </a:p>
        </p:txBody>
      </p:sp>
    </p:spTree>
    <p:extLst>
      <p:ext uri="{BB962C8B-B14F-4D97-AF65-F5344CB8AC3E}">
        <p14:creationId xmlns:p14="http://schemas.microsoft.com/office/powerpoint/2010/main" val="1247196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1510">
              <a:defRPr/>
            </a:pPr>
            <a:endParaRPr lang="en-US" altLang="en-US" b="1" strike="noStrike" dirty="0"/>
          </a:p>
        </p:txBody>
      </p:sp>
    </p:spTree>
    <p:extLst>
      <p:ext uri="{BB962C8B-B14F-4D97-AF65-F5344CB8AC3E}">
        <p14:creationId xmlns:p14="http://schemas.microsoft.com/office/powerpoint/2010/main" val="4003108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510">
              <a:defRPr/>
            </a:pPr>
            <a:endParaRPr lang="en-US" altLang="en-US" b="1" strike="noStrike" dirty="0"/>
          </a:p>
        </p:txBody>
      </p:sp>
    </p:spTree>
    <p:extLst>
      <p:ext uri="{BB962C8B-B14F-4D97-AF65-F5344CB8AC3E}">
        <p14:creationId xmlns:p14="http://schemas.microsoft.com/office/powerpoint/2010/main" val="775972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31510" rtl="0" eaLnBrk="0" fontAlgn="base" latinLnBrk="0" hangingPunct="0">
              <a:lnSpc>
                <a:spcPct val="100000"/>
              </a:lnSpc>
              <a:spcBef>
                <a:spcPct val="30000"/>
              </a:spcBef>
              <a:spcAft>
                <a:spcPct val="0"/>
              </a:spcAft>
              <a:buClrTx/>
              <a:buSzTx/>
              <a:buFontTx/>
              <a:buNone/>
              <a:tabLst/>
              <a:defRPr/>
            </a:pPr>
            <a:r>
              <a:rPr lang="en-US" sz="1400" b="1" dirty="0">
                <a:latin typeface="Arial Black" panose="020B0A04020102020204" pitchFamily="34" charset="0"/>
              </a:rPr>
              <a:t>NOTE: A surprise cash count can happen at any time.  Missing any of these steps may result in a variance which would require further documentation and/or investigation</a:t>
            </a:r>
            <a:r>
              <a:rPr lang="en-US" sz="1400" b="1" i="1" dirty="0">
                <a:latin typeface="Arial Black" panose="020B0A04020102020204" pitchFamily="34" charset="0"/>
              </a:rPr>
              <a:t>.</a:t>
            </a:r>
          </a:p>
          <a:p>
            <a:pPr defTabSz="931510">
              <a:defRPr/>
            </a:pPr>
            <a:endParaRPr lang="en-US" altLang="en-US" b="1" strike="noStrike" dirty="0"/>
          </a:p>
        </p:txBody>
      </p:sp>
    </p:spTree>
    <p:extLst>
      <p:ext uri="{BB962C8B-B14F-4D97-AF65-F5344CB8AC3E}">
        <p14:creationId xmlns:p14="http://schemas.microsoft.com/office/powerpoint/2010/main" val="3937321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1510">
              <a:defRPr/>
            </a:pPr>
            <a:endParaRPr lang="en-US" altLang="en-US" b="1" strike="noStrike" dirty="0"/>
          </a:p>
        </p:txBody>
      </p:sp>
    </p:spTree>
    <p:extLst>
      <p:ext uri="{BB962C8B-B14F-4D97-AF65-F5344CB8AC3E}">
        <p14:creationId xmlns:p14="http://schemas.microsoft.com/office/powerpoint/2010/main" val="1695132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1510">
              <a:defRPr/>
            </a:pPr>
            <a:endParaRPr lang="en-US" altLang="en-US" b="1" strike="noStrike" dirty="0"/>
          </a:p>
        </p:txBody>
      </p:sp>
    </p:spTree>
    <p:extLst>
      <p:ext uri="{BB962C8B-B14F-4D97-AF65-F5344CB8AC3E}">
        <p14:creationId xmlns:p14="http://schemas.microsoft.com/office/powerpoint/2010/main" val="838556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510">
              <a:defRPr/>
            </a:pPr>
            <a:endParaRPr lang="en-US" altLang="en-US" b="1" strike="noStrike" dirty="0"/>
          </a:p>
        </p:txBody>
      </p:sp>
    </p:spTree>
    <p:extLst>
      <p:ext uri="{BB962C8B-B14F-4D97-AF65-F5344CB8AC3E}">
        <p14:creationId xmlns:p14="http://schemas.microsoft.com/office/powerpoint/2010/main" val="966085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510">
              <a:defRPr/>
            </a:pPr>
            <a:endParaRPr lang="en-US" altLang="en-US" b="1" strike="noStrike" dirty="0"/>
          </a:p>
        </p:txBody>
      </p:sp>
    </p:spTree>
    <p:extLst>
      <p:ext uri="{BB962C8B-B14F-4D97-AF65-F5344CB8AC3E}">
        <p14:creationId xmlns:p14="http://schemas.microsoft.com/office/powerpoint/2010/main" val="278124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510">
              <a:defRPr/>
            </a:pPr>
            <a:endParaRPr lang="en-US" altLang="en-US" b="1" strike="noStrike" dirty="0"/>
          </a:p>
        </p:txBody>
      </p:sp>
    </p:spTree>
    <p:extLst>
      <p:ext uri="{BB962C8B-B14F-4D97-AF65-F5344CB8AC3E}">
        <p14:creationId xmlns:p14="http://schemas.microsoft.com/office/powerpoint/2010/main" val="3697989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0180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510">
              <a:defRPr/>
            </a:pPr>
            <a:endParaRPr lang="en-US" altLang="en-US" b="1" strike="noStrike" dirty="0"/>
          </a:p>
        </p:txBody>
      </p:sp>
    </p:spTree>
    <p:extLst>
      <p:ext uri="{BB962C8B-B14F-4D97-AF65-F5344CB8AC3E}">
        <p14:creationId xmlns:p14="http://schemas.microsoft.com/office/powerpoint/2010/main" val="1657641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31510" rtl="0" eaLnBrk="0" fontAlgn="base" latinLnBrk="0" hangingPunct="0">
              <a:lnSpc>
                <a:spcPct val="100000"/>
              </a:lnSpc>
              <a:spcBef>
                <a:spcPct val="30000"/>
              </a:spcBef>
              <a:spcAft>
                <a:spcPct val="0"/>
              </a:spcAft>
              <a:buClrTx/>
              <a:buSzTx/>
              <a:buFontTx/>
              <a:buNone/>
              <a:tabLst/>
              <a:defRPr/>
            </a:pPr>
            <a:r>
              <a:rPr lang="en-US" altLang="en-US" sz="1600" b="1" kern="0" dirty="0">
                <a:latin typeface="Arial" panose="020B0604020202020204" pitchFamily="34" charset="0"/>
                <a:cs typeface="Arial" panose="020B0604020202020204" pitchFamily="34" charset="0"/>
              </a:rPr>
              <a:t>Personnel in the </a:t>
            </a:r>
            <a:r>
              <a:rPr lang="en-US" altLang="en-US" sz="1600" b="1" kern="0" dirty="0" err="1">
                <a:latin typeface="Arial" panose="020B0604020202020204" pitchFamily="34" charset="0"/>
                <a:cs typeface="Arial" panose="020B0604020202020204" pitchFamily="34" charset="0"/>
              </a:rPr>
              <a:t>Nonappropriated</a:t>
            </a:r>
            <a:r>
              <a:rPr lang="en-US" altLang="en-US" sz="1600" b="1" kern="0" dirty="0">
                <a:latin typeface="Arial" panose="020B0604020202020204" pitchFamily="34" charset="0"/>
                <a:cs typeface="Arial" panose="020B0604020202020204" pitchFamily="34" charset="0"/>
              </a:rPr>
              <a:t> Fund Accounting Office (NAF AO) and in NAFI activities must follow internal control procedures specified in Air Force directives.  At a minimum, all Air Force NAFI personnel associated with administration, managing, handling, safeguarding, and accounting for NAF assets, including cash, should be familiar with AFMAN 34-202, Procedures For Protecting </a:t>
            </a:r>
            <a:r>
              <a:rPr lang="en-US" altLang="en-US" sz="1600" b="1" kern="0" dirty="0" err="1">
                <a:latin typeface="Arial" panose="020B0604020202020204" pitchFamily="34" charset="0"/>
                <a:cs typeface="Arial" panose="020B0604020202020204" pitchFamily="34" charset="0"/>
              </a:rPr>
              <a:t>Nonappropriated</a:t>
            </a:r>
            <a:r>
              <a:rPr lang="en-US" altLang="en-US" sz="1600" b="1" kern="0" dirty="0">
                <a:latin typeface="Arial" panose="020B0604020202020204" pitchFamily="34" charset="0"/>
                <a:cs typeface="Arial" panose="020B0604020202020204" pitchFamily="34" charset="0"/>
              </a:rPr>
              <a:t> Funds Assets and AFMAN 34-212 Control Procedures For Protecting NAF Assets.</a:t>
            </a:r>
          </a:p>
          <a:p>
            <a:pPr defTabSz="931510">
              <a:defRPr/>
            </a:pPr>
            <a:endParaRPr lang="en-US" altLang="en-US" b="1" strike="noStrike" dirty="0"/>
          </a:p>
        </p:txBody>
      </p:sp>
    </p:spTree>
    <p:extLst>
      <p:ext uri="{BB962C8B-B14F-4D97-AF65-F5344CB8AC3E}">
        <p14:creationId xmlns:p14="http://schemas.microsoft.com/office/powerpoint/2010/main" val="786350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510">
              <a:defRPr/>
            </a:pPr>
            <a:endParaRPr lang="en-US" altLang="en-US" b="1" strike="noStrike" dirty="0"/>
          </a:p>
        </p:txBody>
      </p:sp>
    </p:spTree>
    <p:extLst>
      <p:ext uri="{BB962C8B-B14F-4D97-AF65-F5344CB8AC3E}">
        <p14:creationId xmlns:p14="http://schemas.microsoft.com/office/powerpoint/2010/main" val="2326950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510">
              <a:defRPr/>
            </a:pPr>
            <a:endParaRPr lang="en-US" altLang="en-US" b="1" strike="noStrike" dirty="0"/>
          </a:p>
        </p:txBody>
      </p:sp>
    </p:spTree>
    <p:extLst>
      <p:ext uri="{BB962C8B-B14F-4D97-AF65-F5344CB8AC3E}">
        <p14:creationId xmlns:p14="http://schemas.microsoft.com/office/powerpoint/2010/main" val="279094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510">
              <a:defRPr/>
            </a:pPr>
            <a:endParaRPr lang="en-US" altLang="en-US" b="1" strike="noStrike" dirty="0"/>
          </a:p>
        </p:txBody>
      </p:sp>
    </p:spTree>
    <p:extLst>
      <p:ext uri="{BB962C8B-B14F-4D97-AF65-F5344CB8AC3E}">
        <p14:creationId xmlns:p14="http://schemas.microsoft.com/office/powerpoint/2010/main" val="1636736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510">
              <a:defRPr/>
            </a:pPr>
            <a:endParaRPr lang="en-US" altLang="en-US" b="1" strike="noStrike" dirty="0"/>
          </a:p>
        </p:txBody>
      </p:sp>
    </p:spTree>
    <p:extLst>
      <p:ext uri="{BB962C8B-B14F-4D97-AF65-F5344CB8AC3E}">
        <p14:creationId xmlns:p14="http://schemas.microsoft.com/office/powerpoint/2010/main" val="2075991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378075" y="533400"/>
            <a:ext cx="4751388" cy="2673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510">
              <a:defRPr/>
            </a:pPr>
            <a:endParaRPr lang="en-US" altLang="en-US" b="1" strike="noStrike" dirty="0"/>
          </a:p>
        </p:txBody>
      </p:sp>
    </p:spTree>
    <p:extLst>
      <p:ext uri="{BB962C8B-B14F-4D97-AF65-F5344CB8AC3E}">
        <p14:creationId xmlns:p14="http://schemas.microsoft.com/office/powerpoint/2010/main" val="2310369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15">
            <a:extLst>
              <a:ext uri="{FF2B5EF4-FFF2-40B4-BE49-F238E27FC236}">
                <a16:creationId xmlns:a16="http://schemas.microsoft.com/office/drawing/2014/main" id="{0CFA4B2C-6F79-4027-82D0-D032F4BCA2DE}"/>
              </a:ext>
            </a:extLst>
          </p:cNvPr>
          <p:cNvSpPr>
            <a:spLocks noChangeArrowheads="1"/>
          </p:cNvSpPr>
          <p:nvPr userDrawn="1"/>
        </p:nvSpPr>
        <p:spPr bwMode="auto">
          <a:xfrm>
            <a:off x="0"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a:solidFill>
                <a:srgbClr val="000000"/>
              </a:solidFill>
              <a:latin typeface="Calibri" pitchFamily="34" charset="0"/>
            </a:endParaRPr>
          </a:p>
        </p:txBody>
      </p:sp>
      <p:sp>
        <p:nvSpPr>
          <p:cNvPr id="5" name="Rectangle 16">
            <a:extLst>
              <a:ext uri="{FF2B5EF4-FFF2-40B4-BE49-F238E27FC236}">
                <a16:creationId xmlns:a16="http://schemas.microsoft.com/office/drawing/2014/main" id="{F903C7F1-8C6A-41D0-BA78-C6A92B9AFD28}"/>
              </a:ext>
            </a:extLst>
          </p:cNvPr>
          <p:cNvSpPr>
            <a:spLocks noChangeArrowheads="1"/>
          </p:cNvSpPr>
          <p:nvPr userDrawn="1"/>
        </p:nvSpPr>
        <p:spPr bwMode="auto">
          <a:xfrm>
            <a:off x="0" y="1414077"/>
            <a:ext cx="6174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200" dirty="0">
                <a:solidFill>
                  <a:srgbClr val="000000"/>
                </a:solidFill>
                <a:cs typeface="Times New Roman" pitchFamily="18" charset="0"/>
              </a:rPr>
              <a:t>          </a:t>
            </a:r>
            <a:endParaRPr lang="en-US" altLang="en-US" dirty="0">
              <a:solidFill>
                <a:srgbClr val="000000"/>
              </a:solidFill>
            </a:endParaRPr>
          </a:p>
        </p:txBody>
      </p:sp>
      <p:sp>
        <p:nvSpPr>
          <p:cNvPr id="6" name="Rectangle 17">
            <a:extLst>
              <a:ext uri="{FF2B5EF4-FFF2-40B4-BE49-F238E27FC236}">
                <a16:creationId xmlns:a16="http://schemas.microsoft.com/office/drawing/2014/main" id="{98F5B22F-2430-4895-A9C7-0938E1A74878}"/>
              </a:ext>
            </a:extLst>
          </p:cNvPr>
          <p:cNvSpPr>
            <a:spLocks noChangeArrowheads="1"/>
          </p:cNvSpPr>
          <p:nvPr userDrawn="1"/>
        </p:nvSpPr>
        <p:spPr bwMode="auto">
          <a:xfrm>
            <a:off x="1" y="2499927"/>
            <a:ext cx="1107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200" dirty="0">
                <a:solidFill>
                  <a:srgbClr val="000000"/>
                </a:solidFill>
                <a:cs typeface="Times New Roman" pitchFamily="18" charset="0"/>
              </a:rPr>
              <a:t>	</a:t>
            </a:r>
            <a:endParaRPr lang="en-US" altLang="en-US" dirty="0">
              <a:solidFill>
                <a:srgbClr val="000000"/>
              </a:solidFill>
            </a:endParaRPr>
          </a:p>
        </p:txBody>
      </p:sp>
      <p:sp>
        <p:nvSpPr>
          <p:cNvPr id="7" name="Rectangle 18">
            <a:extLst>
              <a:ext uri="{FF2B5EF4-FFF2-40B4-BE49-F238E27FC236}">
                <a16:creationId xmlns:a16="http://schemas.microsoft.com/office/drawing/2014/main" id="{096EEDFB-F5C9-432D-A7AE-08CC9527827A}"/>
              </a:ext>
            </a:extLst>
          </p:cNvPr>
          <p:cNvSpPr>
            <a:spLocks noChangeArrowheads="1"/>
          </p:cNvSpPr>
          <p:nvPr userDrawn="1"/>
        </p:nvSpPr>
        <p:spPr bwMode="auto">
          <a:xfrm>
            <a:off x="0" y="4385877"/>
            <a:ext cx="16706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200" dirty="0">
                <a:solidFill>
                  <a:srgbClr val="000000"/>
                </a:solidFill>
                <a:cs typeface="Times New Roman" pitchFamily="18" charset="0"/>
              </a:rPr>
              <a:t>	             </a:t>
            </a:r>
            <a:endParaRPr lang="en-US" altLang="en-US" dirty="0">
              <a:solidFill>
                <a:srgbClr val="000000"/>
              </a:solidFill>
            </a:endParaRPr>
          </a:p>
        </p:txBody>
      </p:sp>
      <p:sp>
        <p:nvSpPr>
          <p:cNvPr id="8" name="Rectangle 19">
            <a:extLst>
              <a:ext uri="{FF2B5EF4-FFF2-40B4-BE49-F238E27FC236}">
                <a16:creationId xmlns:a16="http://schemas.microsoft.com/office/drawing/2014/main" id="{6ECA3DCF-C948-42CD-9C74-5B8D6C939247}"/>
              </a:ext>
            </a:extLst>
          </p:cNvPr>
          <p:cNvSpPr>
            <a:spLocks noChangeArrowheads="1"/>
          </p:cNvSpPr>
          <p:nvPr userDrawn="1"/>
        </p:nvSpPr>
        <p:spPr bwMode="auto">
          <a:xfrm>
            <a:off x="0" y="5490777"/>
            <a:ext cx="11512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200" dirty="0">
                <a:solidFill>
                  <a:srgbClr val="000000"/>
                </a:solidFill>
                <a:cs typeface="Times New Roman" pitchFamily="18" charset="0"/>
              </a:rPr>
              <a:t>	 </a:t>
            </a:r>
            <a:endParaRPr lang="en-US" altLang="en-US" dirty="0">
              <a:solidFill>
                <a:srgbClr val="000000"/>
              </a:solidFill>
            </a:endParaRPr>
          </a:p>
        </p:txBody>
      </p:sp>
      <p:sp>
        <p:nvSpPr>
          <p:cNvPr id="22" name="Content Placeholder 2"/>
          <p:cNvSpPr>
            <a:spLocks noGrp="1"/>
          </p:cNvSpPr>
          <p:nvPr>
            <p:ph idx="1"/>
          </p:nvPr>
        </p:nvSpPr>
        <p:spPr>
          <a:xfrm>
            <a:off x="508000" y="1600201"/>
            <a:ext cx="10972800" cy="4190999"/>
          </a:xfrm>
          <a:prstGeom prst="rect">
            <a:avLst/>
          </a:prstGeom>
        </p:spPr>
        <p:txBody>
          <a:bodyPr/>
          <a:lstStyle>
            <a:lvl1pPr>
              <a:defRPr>
                <a:solidFill>
                  <a:srgbClr val="000099"/>
                </a:solidFill>
                <a:latin typeface="Arial" pitchFamily="34" charset="0"/>
                <a:cs typeface="Arial" pitchFamily="34" charset="0"/>
              </a:defRPr>
            </a:lvl1pPr>
            <a:lvl2pPr>
              <a:defRPr>
                <a:solidFill>
                  <a:srgbClr val="000099"/>
                </a:solidFill>
                <a:latin typeface="Arial" pitchFamily="34" charset="0"/>
                <a:cs typeface="Arial" pitchFamily="34" charset="0"/>
              </a:defRPr>
            </a:lvl2pPr>
            <a:lvl3pPr>
              <a:defRPr>
                <a:solidFill>
                  <a:srgbClr val="000099"/>
                </a:solidFill>
                <a:latin typeface="Arial" pitchFamily="34" charset="0"/>
                <a:cs typeface="Arial" pitchFamily="34" charset="0"/>
              </a:defRPr>
            </a:lvl3pPr>
            <a:lvl4pPr>
              <a:defRPr>
                <a:solidFill>
                  <a:srgbClr val="000099"/>
                </a:solidFill>
                <a:latin typeface="Arial" pitchFamily="34" charset="0"/>
                <a:cs typeface="Arial" pitchFamily="34" charset="0"/>
              </a:defRPr>
            </a:lvl4pPr>
            <a:lvl5pPr>
              <a:defRPr>
                <a:solidFill>
                  <a:srgbClr val="000099"/>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3"/>
          <p:cNvSpPr>
            <a:spLocks noGrp="1"/>
          </p:cNvSpPr>
          <p:nvPr>
            <p:ph type="body" sz="quarter" idx="10"/>
          </p:nvPr>
        </p:nvSpPr>
        <p:spPr>
          <a:xfrm>
            <a:off x="1473200" y="381000"/>
            <a:ext cx="9245600" cy="1524000"/>
          </a:xfrm>
          <a:prstGeom prst="rect">
            <a:avLst/>
          </a:prstGeom>
        </p:spPr>
        <p:txBody>
          <a:bodyPr/>
          <a:lstStyle>
            <a:lvl1pPr algn="ctr">
              <a:buFontTx/>
              <a:buNone/>
              <a:defRPr sz="3600" b="1" i="1" baseline="0">
                <a:solidFill>
                  <a:srgbClr val="000099"/>
                </a:solidFill>
                <a:effectLst>
                  <a:outerShdw blurRad="38100" dist="38100" dir="2700000" algn="tl">
                    <a:srgbClr val="000000">
                      <a:alpha val="43137"/>
                    </a:srgbClr>
                  </a:outerShdw>
                </a:effectLst>
                <a:latin typeface="Arial" pitchFamily="34" charset="0"/>
                <a:cs typeface="Arial" pitchFamily="34" charset="0"/>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2" name="Date Placeholder 1"/>
          <p:cNvSpPr>
            <a:spLocks noGrp="1"/>
          </p:cNvSpPr>
          <p:nvPr>
            <p:ph type="dt" sz="half"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fld id="{EA58CA33-B5CF-4EC9-8BD5-934BBCB4C023}" type="slidenum">
              <a:rPr lang="en-US" altLang="en-US" smtClean="0"/>
              <a:pPr/>
              <a:t>‹#›</a:t>
            </a:fld>
            <a:endParaRPr lang="en-US" altLang="en-US" dirty="0"/>
          </a:p>
        </p:txBody>
      </p:sp>
    </p:spTree>
    <p:extLst>
      <p:ext uri="{BB962C8B-B14F-4D97-AF65-F5344CB8AC3E}">
        <p14:creationId xmlns:p14="http://schemas.microsoft.com/office/powerpoint/2010/main" val="84366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EA58CA33-B5CF-4EC9-8BD5-934BBCB4C023}" type="slidenum">
              <a:rPr lang="en-US" altLang="en-US" smtClean="0"/>
              <a:pPr/>
              <a:t>‹#›</a:t>
            </a:fld>
            <a:endParaRPr lang="en-US" altLang="en-US" dirty="0"/>
          </a:p>
        </p:txBody>
      </p:sp>
    </p:spTree>
    <p:extLst>
      <p:ext uri="{BB962C8B-B14F-4D97-AF65-F5344CB8AC3E}">
        <p14:creationId xmlns:p14="http://schemas.microsoft.com/office/powerpoint/2010/main" val="13615428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6626" name="Rectangle 8">
            <a:extLst>
              <a:ext uri="{FF2B5EF4-FFF2-40B4-BE49-F238E27FC236}">
                <a16:creationId xmlns:a16="http://schemas.microsoft.com/office/drawing/2014/main" id="{4F0237A6-9F49-46D0-ABEE-28E18C602E89}"/>
              </a:ext>
            </a:extLst>
          </p:cNvPr>
          <p:cNvSpPr>
            <a:spLocks noGrp="1" noChangeArrowheads="1"/>
          </p:cNvSpPr>
          <p:nvPr>
            <p:ph type="body" idx="1"/>
          </p:nvPr>
        </p:nvSpPr>
        <p:spPr bwMode="auto">
          <a:xfrm>
            <a:off x="370418" y="1504950"/>
            <a:ext cx="11195049"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sp>
        <p:nvSpPr>
          <p:cNvPr id="12124162" name="Rectangle 2">
            <a:extLst>
              <a:ext uri="{FF2B5EF4-FFF2-40B4-BE49-F238E27FC236}">
                <a16:creationId xmlns:a16="http://schemas.microsoft.com/office/drawing/2014/main" id="{FCFD9ADE-375A-46E9-A9DB-54BEF35376B6}"/>
              </a:ext>
            </a:extLst>
          </p:cNvPr>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fontAlgn="auto" hangingPunct="0">
              <a:spcBef>
                <a:spcPts val="0"/>
              </a:spcBef>
              <a:spcAft>
                <a:spcPts val="0"/>
              </a:spcAft>
              <a:defRPr sz="1000">
                <a:solidFill>
                  <a:srgbClr val="969696"/>
                </a:solidFill>
                <a:latin typeface="+mn-lt"/>
                <a:cs typeface="+mn-cs"/>
              </a:defRPr>
            </a:lvl1pPr>
          </a:lstStyle>
          <a:p>
            <a:pPr>
              <a:defRPr/>
            </a:pPr>
            <a:endParaRPr lang="en-US" dirty="0"/>
          </a:p>
        </p:txBody>
      </p:sp>
      <p:sp>
        <p:nvSpPr>
          <p:cNvPr id="12124163" name="Rectangle 3">
            <a:extLst>
              <a:ext uri="{FF2B5EF4-FFF2-40B4-BE49-F238E27FC236}">
                <a16:creationId xmlns:a16="http://schemas.microsoft.com/office/drawing/2014/main" id="{4C90E29B-3813-49B9-A58E-6A33CBBD7221}"/>
              </a:ext>
            </a:extLst>
          </p:cNvPr>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969696"/>
                </a:solidFill>
              </a:defRPr>
            </a:lvl1pPr>
          </a:lstStyle>
          <a:p>
            <a:fld id="{EA58CA33-B5CF-4EC9-8BD5-934BBCB4C023}" type="slidenum">
              <a:rPr lang="en-US" altLang="en-US"/>
              <a:pPr/>
              <a:t>‹#›</a:t>
            </a:fld>
            <a:endParaRPr lang="en-US" altLang="en-US" dirty="0"/>
          </a:p>
        </p:txBody>
      </p:sp>
      <p:sp>
        <p:nvSpPr>
          <p:cNvPr id="27653" name="Text Box 4">
            <a:extLst>
              <a:ext uri="{FF2B5EF4-FFF2-40B4-BE49-F238E27FC236}">
                <a16:creationId xmlns:a16="http://schemas.microsoft.com/office/drawing/2014/main" id="{F724DECD-D95A-4B79-9D56-7FE8A12D237C}"/>
              </a:ext>
            </a:extLst>
          </p:cNvPr>
          <p:cNvSpPr txBox="1">
            <a:spLocks noChangeArrowheads="1"/>
          </p:cNvSpPr>
          <p:nvPr/>
        </p:nvSpPr>
        <p:spPr bwMode="auto">
          <a:xfrm>
            <a:off x="1727200" y="6491288"/>
            <a:ext cx="8737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defRPr/>
            </a:pPr>
            <a:endParaRPr lang="en-US" altLang="en-US" sz="1600" b="1" i="1" dirty="0">
              <a:solidFill>
                <a:srgbClr val="000000"/>
              </a:solidFill>
              <a:latin typeface="Century Schoolbook" pitchFamily="18" charset="0"/>
            </a:endParaRPr>
          </a:p>
        </p:txBody>
      </p:sp>
      <p:sp>
        <p:nvSpPr>
          <p:cNvPr id="12124165" name="Rectangle 5">
            <a:extLst>
              <a:ext uri="{FF2B5EF4-FFF2-40B4-BE49-F238E27FC236}">
                <a16:creationId xmlns:a16="http://schemas.microsoft.com/office/drawing/2014/main" id="{5BD6FC47-20AA-4737-A419-98CD1CAFBAA0}"/>
              </a:ext>
            </a:extLst>
          </p:cNvPr>
          <p:cNvSpPr>
            <a:spLocks noGrp="1" noChangeArrowheads="1"/>
          </p:cNvSpPr>
          <p:nvPr>
            <p:ph type="title"/>
          </p:nvPr>
        </p:nvSpPr>
        <p:spPr bwMode="auto">
          <a:xfrm>
            <a:off x="1708151" y="76200"/>
            <a:ext cx="8760883"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31" name="Line 6">
            <a:extLst>
              <a:ext uri="{FF2B5EF4-FFF2-40B4-BE49-F238E27FC236}">
                <a16:creationId xmlns:a16="http://schemas.microsoft.com/office/drawing/2014/main" id="{750E89DE-D5C5-49EA-A0FD-E0851A03A6AE}"/>
              </a:ext>
            </a:extLst>
          </p:cNvPr>
          <p:cNvSpPr>
            <a:spLocks noChangeShapeType="1"/>
          </p:cNvSpPr>
          <p:nvPr/>
        </p:nvSpPr>
        <p:spPr bwMode="auto">
          <a:xfrm>
            <a:off x="508000" y="65532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6632" name="Line 7">
            <a:extLst>
              <a:ext uri="{FF2B5EF4-FFF2-40B4-BE49-F238E27FC236}">
                <a16:creationId xmlns:a16="http://schemas.microsoft.com/office/drawing/2014/main" id="{AFC1A965-7B3C-41ED-A3B9-40787DBD7637}"/>
              </a:ext>
            </a:extLst>
          </p:cNvPr>
          <p:cNvSpPr>
            <a:spLocks noChangeShapeType="1"/>
          </p:cNvSpPr>
          <p:nvPr/>
        </p:nvSpPr>
        <p:spPr bwMode="auto">
          <a:xfrm>
            <a:off x="508000" y="9144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7657" name="Rectangle 11">
            <a:extLst>
              <a:ext uri="{FF2B5EF4-FFF2-40B4-BE49-F238E27FC236}">
                <a16:creationId xmlns:a16="http://schemas.microsoft.com/office/drawing/2014/main" id="{7FC73850-C88A-4DB9-860C-E3172BE06099}"/>
              </a:ext>
            </a:extLst>
          </p:cNvPr>
          <p:cNvSpPr>
            <a:spLocks noChangeArrowheads="1"/>
          </p:cNvSpPr>
          <p:nvPr userDrawn="1"/>
        </p:nvSpPr>
        <p:spPr bwMode="auto">
          <a:xfrm>
            <a:off x="3132082" y="6521323"/>
            <a:ext cx="57373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b="1" i="1" dirty="0">
                <a:solidFill>
                  <a:srgbClr val="00007C"/>
                </a:solidFill>
              </a:rPr>
              <a:t>“Adaptive Airmen, Agile Team…Ready to Execute”</a:t>
            </a:r>
          </a:p>
        </p:txBody>
      </p:sp>
      <p:grpSp>
        <p:nvGrpSpPr>
          <p:cNvPr id="26634" name="Group 16">
            <a:extLst>
              <a:ext uri="{FF2B5EF4-FFF2-40B4-BE49-F238E27FC236}">
                <a16:creationId xmlns:a16="http://schemas.microsoft.com/office/drawing/2014/main" id="{527B6DDE-2CC3-493C-AD3A-3C626E6921E4}"/>
              </a:ext>
            </a:extLst>
          </p:cNvPr>
          <p:cNvGrpSpPr>
            <a:grpSpLocks/>
          </p:cNvGrpSpPr>
          <p:nvPr userDrawn="1"/>
        </p:nvGrpSpPr>
        <p:grpSpPr bwMode="auto">
          <a:xfrm>
            <a:off x="10712451" y="33338"/>
            <a:ext cx="1479549" cy="1135062"/>
            <a:chOff x="4998" y="21"/>
            <a:chExt cx="699" cy="715"/>
          </a:xfrm>
        </p:grpSpPr>
        <p:graphicFrame>
          <p:nvGraphicFramePr>
            <p:cNvPr id="26636" name="Object 13">
              <a:extLst>
                <a:ext uri="{FF2B5EF4-FFF2-40B4-BE49-F238E27FC236}">
                  <a16:creationId xmlns:a16="http://schemas.microsoft.com/office/drawing/2014/main" id="{504EAF3F-28AC-4879-B53B-D71D059DEB34}"/>
                </a:ext>
              </a:extLst>
            </p:cNvPr>
            <p:cNvGraphicFramePr>
              <a:graphicFrameLocks noChangeAspect="1"/>
            </p:cNvGraphicFramePr>
            <p:nvPr userDrawn="1"/>
          </p:nvGraphicFramePr>
          <p:xfrm>
            <a:off x="4998" y="21"/>
            <a:ext cx="449" cy="464"/>
          </p:xfrm>
          <a:graphic>
            <a:graphicData uri="http://schemas.openxmlformats.org/presentationml/2006/ole">
              <mc:AlternateContent xmlns:mc="http://schemas.openxmlformats.org/markup-compatibility/2006">
                <mc:Choice xmlns:v="urn:schemas-microsoft-com:vml" Requires="v">
                  <p:oleObj name="Photo Editor Photo" r:id="rId4" imgW="3277057" imgH="3333333" progId="">
                    <p:embed/>
                  </p:oleObj>
                </mc:Choice>
                <mc:Fallback>
                  <p:oleObj name="Photo Editor Photo" r:id="rId4" imgW="3277057" imgH="3333333" progId="">
                    <p:embed/>
                    <p:pic>
                      <p:nvPicPr>
                        <p:cNvPr id="26636" name="Object 13">
                          <a:extLst>
                            <a:ext uri="{FF2B5EF4-FFF2-40B4-BE49-F238E27FC236}">
                              <a16:creationId xmlns:a16="http://schemas.microsoft.com/office/drawing/2014/main" id="{504EAF3F-28AC-4879-B53B-D71D059DEB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 y="21"/>
                          <a:ext cx="449" cy="464"/>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pic>
                  </p:oleObj>
                </mc:Fallback>
              </mc:AlternateContent>
            </a:graphicData>
          </a:graphic>
        </p:graphicFrame>
        <p:pic>
          <p:nvPicPr>
            <p:cNvPr id="26637" name="Picture 12" descr="3AF">
              <a:extLst>
                <a:ext uri="{FF2B5EF4-FFF2-40B4-BE49-F238E27FC236}">
                  <a16:creationId xmlns:a16="http://schemas.microsoft.com/office/drawing/2014/main" id="{8E2E3123-BCD5-48B6-8202-286A5A56581E}"/>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066" y="86"/>
              <a:ext cx="598"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9" descr="86_AW_logo_3D">
              <a:extLst>
                <a:ext uri="{FF2B5EF4-FFF2-40B4-BE49-F238E27FC236}">
                  <a16:creationId xmlns:a16="http://schemas.microsoft.com/office/drawing/2014/main" id="{8B17339E-13F8-4C18-8710-8F060D9A3F91}"/>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272" y="304"/>
              <a:ext cx="425"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35" name="Picture 15" descr="afg_021216_017">
            <a:extLst>
              <a:ext uri="{FF2B5EF4-FFF2-40B4-BE49-F238E27FC236}">
                <a16:creationId xmlns:a16="http://schemas.microsoft.com/office/drawing/2014/main" id="{417B3422-9C73-4A10-9D7A-7C5C30D984F0}"/>
              </a:ext>
            </a:extLst>
          </p:cNvPr>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29391" y="37418"/>
            <a:ext cx="12573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4" r:id="rId1"/>
    <p:sldLayoutId id="2147484088" r:id="rId2"/>
  </p:sldLayoutIdLst>
  <p:transition spd="med"/>
  <p:hf hdr="0" dt="0"/>
  <p:txStyles>
    <p:title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p:titleStyle>
    <p:bodyStyle>
      <a:lvl1pPr marL="285750" indent="-285750" algn="l" rtl="0" eaLnBrk="0" fontAlgn="base" hangingPunct="0">
        <a:lnSpc>
          <a:spcPct val="87000"/>
        </a:lnSpc>
        <a:spcBef>
          <a:spcPct val="30000"/>
        </a:spcBef>
        <a:spcAft>
          <a:spcPct val="0"/>
        </a:spcAft>
        <a:buChar char="•"/>
        <a:defRPr sz="2400" b="1">
          <a:solidFill>
            <a:srgbClr val="000066"/>
          </a:solidFill>
          <a:latin typeface="+mn-lt"/>
          <a:ea typeface="+mn-ea"/>
          <a:cs typeface="+mn-cs"/>
        </a:defRPr>
      </a:lvl1pPr>
      <a:lvl2pPr marL="685800" indent="-228600" algn="l" rtl="0" eaLnBrk="0" fontAlgn="base" hangingPunct="0">
        <a:lnSpc>
          <a:spcPct val="87000"/>
        </a:lnSpc>
        <a:spcBef>
          <a:spcPct val="30000"/>
        </a:spcBef>
        <a:spcAft>
          <a:spcPct val="0"/>
        </a:spcAft>
        <a:buChar char="–"/>
        <a:defRPr b="1">
          <a:solidFill>
            <a:srgbClr val="000066"/>
          </a:solidFill>
          <a:latin typeface="+mn-lt"/>
        </a:defRPr>
      </a:lvl2pPr>
      <a:lvl3pPr marL="1143000" indent="-228600" algn="l" rtl="0" eaLnBrk="0" fontAlgn="base" hangingPunct="0">
        <a:lnSpc>
          <a:spcPct val="87000"/>
        </a:lnSpc>
        <a:spcBef>
          <a:spcPct val="30000"/>
        </a:spcBef>
        <a:spcAft>
          <a:spcPct val="0"/>
        </a:spcAft>
        <a:buChar char="»"/>
        <a:defRPr b="1">
          <a:solidFill>
            <a:srgbClr val="000066"/>
          </a:solidFill>
          <a:latin typeface="+mn-lt"/>
        </a:defRPr>
      </a:lvl3pPr>
      <a:lvl4pPr marL="1543050" indent="-171450" algn="l" rtl="0" eaLnBrk="0" fontAlgn="base" hangingPunct="0">
        <a:lnSpc>
          <a:spcPct val="87000"/>
        </a:lnSpc>
        <a:spcBef>
          <a:spcPct val="30000"/>
        </a:spcBef>
        <a:spcAft>
          <a:spcPct val="0"/>
        </a:spcAft>
        <a:buChar char="•"/>
        <a:defRPr sz="1400" b="1">
          <a:solidFill>
            <a:srgbClr val="000066"/>
          </a:solidFill>
          <a:latin typeface="+mn-lt"/>
        </a:defRPr>
      </a:lvl4pPr>
      <a:lvl5pPr marL="2000250" indent="-171450" algn="l" rtl="0" eaLnBrk="0" fontAlgn="base" hangingPunct="0">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5pPr>
      <a:lvl6pPr marL="24574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6pPr>
      <a:lvl7pPr marL="29146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7pPr>
      <a:lvl8pPr marL="33718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8pPr>
      <a:lvl9pPr marL="38290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scott.wooley.1@us.af.mil" TargetMode="External"/><Relationship Id="rId5" Type="http://schemas.openxmlformats.org/officeDocument/2006/relationships/hyperlink" Target="mailto:elizabeth.mccormick@us.af.mil" TargetMode="External"/><Relationship Id="rId4" Type="http://schemas.openxmlformats.org/officeDocument/2006/relationships/hyperlink" Target="mailto:sandra.johnson.5@us.af.mi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8991600" y="5879169"/>
            <a:ext cx="2743200" cy="674031"/>
          </a:xfrm>
          <a:prstGeom prst="rect">
            <a:avLst/>
          </a:prstGeom>
          <a:noFill/>
          <a:ln w="9525" algn="ctr">
            <a:noFill/>
            <a:miter lim="800000"/>
            <a:headEnd/>
            <a:tailEnd/>
          </a:ln>
        </p:spPr>
        <p:txBody>
          <a:bodyPr wrap="square" lIns="91440" tIns="45720" rIns="91440" bIns="45720" anchor="t">
            <a:spAutoFit/>
          </a:bodyPr>
          <a:lstStyle/>
          <a:p>
            <a:pPr algn="r" fontAlgn="auto">
              <a:lnSpc>
                <a:spcPct val="90000"/>
              </a:lnSpc>
              <a:spcBef>
                <a:spcPts val="0"/>
              </a:spcBef>
              <a:spcAft>
                <a:spcPts val="0"/>
              </a:spcAft>
              <a:defRPr/>
            </a:pPr>
            <a:endParaRPr lang="en-US" sz="2100" b="1" i="1" kern="0" dirty="0">
              <a:solidFill>
                <a:srgbClr val="000066"/>
              </a:solidFill>
            </a:endParaRPr>
          </a:p>
          <a:p>
            <a:pPr algn="r" fontAlgn="auto">
              <a:lnSpc>
                <a:spcPct val="90000"/>
              </a:lnSpc>
              <a:spcBef>
                <a:spcPts val="0"/>
              </a:spcBef>
              <a:spcAft>
                <a:spcPts val="0"/>
              </a:spcAft>
              <a:defRPr/>
            </a:pPr>
            <a:endParaRPr lang="en-US" sz="2100" b="1" i="1" kern="0" dirty="0">
              <a:solidFill>
                <a:srgbClr val="000066"/>
              </a:solidFill>
              <a:latin typeface="Arial"/>
              <a:cs typeface="Arial"/>
            </a:endParaRPr>
          </a:p>
        </p:txBody>
      </p:sp>
      <p:sp>
        <p:nvSpPr>
          <p:cNvPr id="4" name="Slide Number Placeholder 3"/>
          <p:cNvSpPr>
            <a:spLocks noGrp="1"/>
          </p:cNvSpPr>
          <p:nvPr>
            <p:ph type="sldNum" sz="quarter" idx="12"/>
          </p:nvPr>
        </p:nvSpPr>
        <p:spPr/>
        <p:txBody>
          <a:bodyPr/>
          <a:lstStyle/>
          <a:p>
            <a:fld id="{EA58CA33-B5CF-4EC9-8BD5-934BBCB4C023}" type="slidenum">
              <a:rPr lang="en-US" altLang="en-US" smtClean="0"/>
              <a:pPr/>
              <a:t>1</a:t>
            </a:fld>
            <a:endParaRPr lang="en-US" altLang="en-US" dirty="0"/>
          </a:p>
        </p:txBody>
      </p:sp>
      <p:sp>
        <p:nvSpPr>
          <p:cNvPr id="3" name="Title 1">
            <a:extLst>
              <a:ext uri="{FF2B5EF4-FFF2-40B4-BE49-F238E27FC236}">
                <a16:creationId xmlns:a16="http://schemas.microsoft.com/office/drawing/2014/main" id="{2045C83B-5B12-4EC2-2697-6F0077E1931A}"/>
              </a:ext>
            </a:extLst>
          </p:cNvPr>
          <p:cNvSpPr txBox="1">
            <a:spLocks/>
          </p:cNvSpPr>
          <p:nvPr/>
        </p:nvSpPr>
        <p:spPr>
          <a:xfrm>
            <a:off x="2547279" y="100487"/>
            <a:ext cx="7732099" cy="950926"/>
          </a:xfrm>
          <a:prstGeom prst="rect">
            <a:avLst/>
          </a:prstGeom>
        </p:spPr>
        <p:txBody>
          <a:bodyPr>
            <a:norm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sz="2400" kern="0" dirty="0">
                <a:latin typeface="Times New Roman" panose="02020603050405020304" pitchFamily="18" charset="0"/>
                <a:ea typeface="Adobe Gothic Std B" panose="020B0800000000000000" pitchFamily="34" charset="-128"/>
                <a:cs typeface="Times New Roman" panose="02020603050405020304" pitchFamily="18" charset="0"/>
              </a:rPr>
              <a:t>86 FSS/FSR Resource Protection Internal Controls Training Program </a:t>
            </a:r>
          </a:p>
        </p:txBody>
      </p:sp>
      <p:sp>
        <p:nvSpPr>
          <p:cNvPr id="5" name="Rectangle 2">
            <a:extLst>
              <a:ext uri="{FF2B5EF4-FFF2-40B4-BE49-F238E27FC236}">
                <a16:creationId xmlns:a16="http://schemas.microsoft.com/office/drawing/2014/main" id="{F7548996-3140-F2EB-7772-5508F7D769F3}"/>
              </a:ext>
            </a:extLst>
          </p:cNvPr>
          <p:cNvSpPr>
            <a:spLocks noGrp="1" noChangeArrowheads="1"/>
          </p:cNvSpPr>
          <p:nvPr>
            <p:ph idx="1"/>
          </p:nvPr>
        </p:nvSpPr>
        <p:spPr bwMode="auto">
          <a:xfrm>
            <a:off x="1125414" y="1303020"/>
            <a:ext cx="10118691" cy="4945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ormAutofit fontScale="62500" lnSpcReduction="20000"/>
          </a:bodyPr>
          <a:lstStyle/>
          <a:p>
            <a:pPr marL="0" indent="0" algn="ctr" eaLnBrk="0" hangingPunct="0">
              <a:buNone/>
            </a:pPr>
            <a:endParaRPr lang="en-US" altLang="en-US" sz="3600" dirty="0">
              <a:latin typeface="Times New Roman" panose="02020603050405020304" pitchFamily="18" charset="0"/>
            </a:endParaRPr>
          </a:p>
          <a:p>
            <a:pPr marL="0" indent="0" algn="ctr" eaLnBrk="0" hangingPunct="0">
              <a:buNone/>
            </a:pPr>
            <a:r>
              <a:rPr lang="en-US" altLang="en-US" sz="5100" dirty="0">
                <a:solidFill>
                  <a:srgbClr val="FF0000"/>
                </a:solidFill>
              </a:rPr>
              <a:t>Welcome To 86FSS-FSR  </a:t>
            </a:r>
          </a:p>
          <a:p>
            <a:pPr marL="0" indent="0" algn="ctr" eaLnBrk="0" hangingPunct="0">
              <a:buNone/>
            </a:pPr>
            <a:r>
              <a:rPr lang="en-US" altLang="en-US" sz="5100" dirty="0">
                <a:solidFill>
                  <a:srgbClr val="FF0000"/>
                </a:solidFill>
              </a:rPr>
              <a:t>NON-Appropriated</a:t>
            </a:r>
            <a:r>
              <a:rPr lang="en-US" altLang="en-US" sz="5100" dirty="0">
                <a:solidFill>
                  <a:srgbClr val="FF0000"/>
                </a:solidFill>
                <a:effectLst>
                  <a:outerShdw blurRad="38100" dist="38100" dir="2700000" algn="tl">
                    <a:srgbClr val="FFFFFF"/>
                  </a:outerShdw>
                </a:effectLst>
              </a:rPr>
              <a:t> Funds Management Internal</a:t>
            </a:r>
          </a:p>
          <a:p>
            <a:pPr marL="0" indent="0" algn="ctr" eaLnBrk="0" hangingPunct="0">
              <a:buNone/>
            </a:pPr>
            <a:r>
              <a:rPr lang="en-US" altLang="en-US" sz="5100" dirty="0">
                <a:solidFill>
                  <a:srgbClr val="FF0000"/>
                </a:solidFill>
                <a:effectLst>
                  <a:outerShdw blurRad="38100" dist="38100" dir="2700000" algn="tl">
                    <a:srgbClr val="FFFFFF"/>
                  </a:outerShdw>
                </a:effectLst>
              </a:rPr>
              <a:t> Controls (MICP) Program</a:t>
            </a:r>
          </a:p>
          <a:p>
            <a:pPr marL="0" indent="0" algn="ctr" eaLnBrk="0" hangingPunct="0">
              <a:buNone/>
            </a:pPr>
            <a:endParaRPr lang="en-US" altLang="en-US" sz="5100" b="0" dirty="0">
              <a:effectLst>
                <a:outerShdw blurRad="38100" dist="38100" dir="2700000" algn="tl">
                  <a:srgbClr val="FFFFFF"/>
                </a:outerShdw>
              </a:effectLst>
            </a:endParaRPr>
          </a:p>
          <a:p>
            <a:pPr marL="0" indent="0" algn="ctr">
              <a:buNone/>
            </a:pPr>
            <a:r>
              <a:rPr lang="en-US" altLang="en-US" sz="5100" b="0" dirty="0"/>
              <a:t>This training workshop explains the controlling</a:t>
            </a:r>
          </a:p>
          <a:p>
            <a:pPr marL="0" indent="0" algn="ctr">
              <a:buNone/>
            </a:pPr>
            <a:r>
              <a:rPr lang="en-US" altLang="en-US" sz="5100" b="0" dirty="0"/>
              <a:t> process, and outlines procedures for the control,</a:t>
            </a:r>
          </a:p>
          <a:p>
            <a:pPr marL="0" indent="0" algn="ctr">
              <a:buNone/>
            </a:pPr>
            <a:r>
              <a:rPr lang="en-US" altLang="en-US" sz="5100" b="0" dirty="0"/>
              <a:t> protection, and loss prevention of cash and other</a:t>
            </a:r>
          </a:p>
          <a:p>
            <a:pPr marL="0" indent="0" algn="ctr">
              <a:buNone/>
            </a:pPr>
            <a:r>
              <a:rPr lang="en-US" altLang="en-US" sz="5100" b="0" dirty="0"/>
              <a:t> </a:t>
            </a:r>
            <a:r>
              <a:rPr lang="en-US" altLang="en-US" sz="5100" b="0" dirty="0" err="1"/>
              <a:t>nonappropriated</a:t>
            </a:r>
            <a:r>
              <a:rPr lang="en-US" altLang="en-US" sz="5100" b="0" dirty="0"/>
              <a:t> fund (NAF) assets.</a:t>
            </a:r>
          </a:p>
          <a:p>
            <a:pPr eaLnBrk="0" hangingPunct="0"/>
            <a:endParaRPr lang="en-US" altLang="en-US" sz="3600" b="1" dirty="0">
              <a:effectLst>
                <a:outerShdw blurRad="38100" dist="38100" dir="2700000" algn="tl">
                  <a:srgbClr val="FFFFFF"/>
                </a:outerShdw>
              </a:effectLst>
              <a:latin typeface="Times New Roman" panose="02020603050405020304" pitchFamily="18" charset="0"/>
            </a:endParaRPr>
          </a:p>
          <a:p>
            <a:pPr eaLnBrk="0" hangingPunct="0"/>
            <a:endParaRPr lang="en-US" altLang="en-US" sz="3600" b="1" dirty="0">
              <a:effectLst>
                <a:outerShdw blurRad="38100" dist="38100" dir="2700000" algn="tl">
                  <a:srgbClr val="FFFFFF"/>
                </a:outerShdw>
              </a:effectLst>
              <a:latin typeface="Times New Roman" panose="02020603050405020304" pitchFamily="18" charset="0"/>
            </a:endParaRPr>
          </a:p>
        </p:txBody>
      </p:sp>
    </p:spTree>
    <p:extLst>
      <p:ext uri="{BB962C8B-B14F-4D97-AF65-F5344CB8AC3E}">
        <p14:creationId xmlns:p14="http://schemas.microsoft.com/office/powerpoint/2010/main" val="60408401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65978" y="950926"/>
            <a:ext cx="8045459" cy="674031"/>
          </a:xfrm>
          <a:prstGeom prst="rect">
            <a:avLst/>
          </a:prstGeom>
          <a:noFill/>
          <a:ln w="9525" algn="ctr">
            <a:noFill/>
            <a:miter lim="800000"/>
            <a:headEnd/>
            <a:tailEnd/>
          </a:ln>
        </p:spPr>
        <p:txBody>
          <a:bodyPr wrap="square" lIns="91440" tIns="45720" rIns="91440" bIns="45720" anchor="t">
            <a:spAutoFit/>
          </a:bodyPr>
          <a:lstStyle/>
          <a:p>
            <a:pPr fontAlgn="auto">
              <a:lnSpc>
                <a:spcPct val="90000"/>
              </a:lnSpc>
              <a:spcBef>
                <a:spcPts val="0"/>
              </a:spcBef>
              <a:spcAft>
                <a:spcPts val="0"/>
              </a:spcAft>
              <a:defRPr/>
            </a:pPr>
            <a:r>
              <a:rPr lang="en-US" sz="2100" b="1" i="1" kern="0" dirty="0">
                <a:solidFill>
                  <a:srgbClr val="000066"/>
                </a:solidFill>
                <a:latin typeface="Arial"/>
                <a:cs typeface="Arial"/>
              </a:rPr>
              <a:t>AUTHORIZATION –  TRANSACTION APPROVAL PROCESS </a:t>
            </a:r>
          </a:p>
          <a:p>
            <a:pPr fontAlgn="auto">
              <a:lnSpc>
                <a:spcPct val="90000"/>
              </a:lnSpc>
              <a:spcBef>
                <a:spcPts val="0"/>
              </a:spcBef>
              <a:spcAft>
                <a:spcPts val="0"/>
              </a:spcAft>
              <a:defRPr/>
            </a:pPr>
            <a:endParaRPr lang="en-US" sz="2100" b="1" i="1" kern="0" dirty="0">
              <a:solidFill>
                <a:srgbClr val="000066"/>
              </a:solidFill>
              <a:latin typeface="Arial"/>
              <a:cs typeface="Arial"/>
            </a:endParaRPr>
          </a:p>
        </p:txBody>
      </p:sp>
      <p:sp>
        <p:nvSpPr>
          <p:cNvPr id="4" name="Slide Number Placeholder 3"/>
          <p:cNvSpPr>
            <a:spLocks noGrp="1"/>
          </p:cNvSpPr>
          <p:nvPr>
            <p:ph type="sldNum" sz="quarter" idx="12"/>
          </p:nvPr>
        </p:nvSpPr>
        <p:spPr/>
        <p:txBody>
          <a:bodyPr/>
          <a:lstStyle/>
          <a:p>
            <a:fld id="{EA58CA33-B5CF-4EC9-8BD5-934BBCB4C023}" type="slidenum">
              <a:rPr lang="en-US" altLang="en-US" smtClean="0"/>
              <a:pPr/>
              <a:t>10</a:t>
            </a:fld>
            <a:endParaRPr lang="en-US" altLang="en-US" dirty="0"/>
          </a:p>
        </p:txBody>
      </p:sp>
      <p:sp>
        <p:nvSpPr>
          <p:cNvPr id="3" name="Title 1">
            <a:extLst>
              <a:ext uri="{FF2B5EF4-FFF2-40B4-BE49-F238E27FC236}">
                <a16:creationId xmlns:a16="http://schemas.microsoft.com/office/drawing/2014/main" id="{2045C83B-5B12-4EC2-2697-6F0077E1931A}"/>
              </a:ext>
            </a:extLst>
          </p:cNvPr>
          <p:cNvSpPr txBox="1">
            <a:spLocks/>
          </p:cNvSpPr>
          <p:nvPr/>
        </p:nvSpPr>
        <p:spPr>
          <a:xfrm>
            <a:off x="2501559" y="0"/>
            <a:ext cx="7732099" cy="950926"/>
          </a:xfrm>
          <a:prstGeom prst="rect">
            <a:avLst/>
          </a:prstGeom>
        </p:spPr>
        <p:txBody>
          <a:bodyPr>
            <a:no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dirty="0">
                <a:solidFill>
                  <a:srgbClr val="FF0000"/>
                </a:solidFill>
                <a:ea typeface="Adobe Gothic Std B" panose="020B0800000000000000" pitchFamily="34" charset="-128"/>
                <a:cs typeface="Times New Roman" panose="02020603050405020304" pitchFamily="18" charset="0"/>
              </a:rPr>
              <a:t>Management Internal Controls Program </a:t>
            </a:r>
          </a:p>
        </p:txBody>
      </p:sp>
      <p:sp>
        <p:nvSpPr>
          <p:cNvPr id="2" name="TextBox 1">
            <a:extLst>
              <a:ext uri="{FF2B5EF4-FFF2-40B4-BE49-F238E27FC236}">
                <a16:creationId xmlns:a16="http://schemas.microsoft.com/office/drawing/2014/main" id="{B7FBE70B-19C7-9CF8-F146-FFBA0CDCEDF3}"/>
              </a:ext>
            </a:extLst>
          </p:cNvPr>
          <p:cNvSpPr txBox="1"/>
          <p:nvPr/>
        </p:nvSpPr>
        <p:spPr>
          <a:xfrm>
            <a:off x="683287" y="1365070"/>
            <a:ext cx="5848141" cy="4892815"/>
          </a:xfrm>
          <a:prstGeom prst="rect">
            <a:avLst/>
          </a:prstGeom>
          <a:noFill/>
        </p:spPr>
        <p:txBody>
          <a:bodyPr wrap="square" lIns="90619" tIns="45308" rIns="90619" bIns="45308" rtlCol="0">
            <a:spAutoFit/>
          </a:bodyPr>
          <a:lstStyle/>
          <a:p>
            <a:r>
              <a:rPr lang="en-US" sz="2400" b="1" dirty="0">
                <a:solidFill>
                  <a:srgbClr val="002060"/>
                </a:solidFill>
              </a:rPr>
              <a:t>Register Adjustments</a:t>
            </a:r>
          </a:p>
          <a:p>
            <a:endParaRPr lang="en-US" sz="2400" i="1" dirty="0">
              <a:solidFill>
                <a:srgbClr val="002060"/>
              </a:solidFill>
            </a:endParaRPr>
          </a:p>
          <a:p>
            <a:pPr marL="342900" indent="-342900">
              <a:buFont typeface="Arial" panose="020B0604020202020204" pitchFamily="34" charset="0"/>
              <a:buChar char="•"/>
            </a:pPr>
            <a:r>
              <a:rPr lang="en-US" sz="2400" i="1" dirty="0">
                <a:solidFill>
                  <a:srgbClr val="002060"/>
                </a:solidFill>
              </a:rPr>
              <a:t>If a transaction is rung into the register/POS in error, complete an AF Form 645 for each occurrence</a:t>
            </a:r>
          </a:p>
          <a:p>
            <a:pPr lvl="1"/>
            <a:endParaRPr lang="en-US" sz="2400" i="1" dirty="0">
              <a:solidFill>
                <a:srgbClr val="002060"/>
              </a:solidFill>
            </a:endParaRPr>
          </a:p>
          <a:p>
            <a:pPr marL="800100" lvl="1" indent="-342900">
              <a:buFont typeface="Arial" panose="020B0604020202020204" pitchFamily="34" charset="0"/>
              <a:buChar char="•"/>
            </a:pPr>
            <a:r>
              <a:rPr lang="en-US" sz="2400" i="1" dirty="0">
                <a:solidFill>
                  <a:srgbClr val="002060"/>
                </a:solidFill>
              </a:rPr>
              <a:t>A manager or supervisor must countersign for each correction</a:t>
            </a:r>
          </a:p>
          <a:p>
            <a:pPr lvl="1" algn="l"/>
            <a:endParaRPr lang="en-US" sz="2400" dirty="0">
              <a:solidFill>
                <a:srgbClr val="002060"/>
              </a:solidFill>
            </a:endParaRPr>
          </a:p>
          <a:p>
            <a:pPr lvl="1" algn="l"/>
            <a:endParaRPr lang="en-US" sz="2400" dirty="0">
              <a:solidFill>
                <a:srgbClr val="002060"/>
              </a:solidFill>
            </a:endParaRPr>
          </a:p>
          <a:p>
            <a:pPr lvl="1" algn="l"/>
            <a:r>
              <a:rPr lang="en-US" sz="2400" dirty="0">
                <a:solidFill>
                  <a:srgbClr val="002060"/>
                </a:solidFill>
              </a:rPr>
              <a:t>* This transaction is annotated on AF Form 1875 under the “Adjustments” column</a:t>
            </a:r>
          </a:p>
        </p:txBody>
      </p:sp>
      <p:pic>
        <p:nvPicPr>
          <p:cNvPr id="8" name="Picture 7">
            <a:extLst>
              <a:ext uri="{FF2B5EF4-FFF2-40B4-BE49-F238E27FC236}">
                <a16:creationId xmlns:a16="http://schemas.microsoft.com/office/drawing/2014/main" id="{29BD53FF-6346-4C5E-0278-046483F4D0DD}"/>
              </a:ext>
            </a:extLst>
          </p:cNvPr>
          <p:cNvPicPr>
            <a:picLocks noChangeAspect="1"/>
          </p:cNvPicPr>
          <p:nvPr/>
        </p:nvPicPr>
        <p:blipFill>
          <a:blip r:embed="rId3"/>
          <a:stretch>
            <a:fillRect/>
          </a:stretch>
        </p:blipFill>
        <p:spPr>
          <a:xfrm>
            <a:off x="7556361" y="1446962"/>
            <a:ext cx="3227002" cy="4702629"/>
          </a:xfrm>
          <a:prstGeom prst="rect">
            <a:avLst/>
          </a:prstGeom>
        </p:spPr>
      </p:pic>
      <p:cxnSp>
        <p:nvCxnSpPr>
          <p:cNvPr id="10" name="Straight Arrow Connector 9">
            <a:extLst>
              <a:ext uri="{FF2B5EF4-FFF2-40B4-BE49-F238E27FC236}">
                <a16:creationId xmlns:a16="http://schemas.microsoft.com/office/drawing/2014/main" id="{A03EBAD2-C6CB-EF59-86D5-9B220DB0513A}"/>
              </a:ext>
            </a:extLst>
          </p:cNvPr>
          <p:cNvCxnSpPr>
            <a:cxnSpLocks/>
          </p:cNvCxnSpPr>
          <p:nvPr/>
        </p:nvCxnSpPr>
        <p:spPr bwMode="auto">
          <a:xfrm>
            <a:off x="5114611" y="3808325"/>
            <a:ext cx="3114989" cy="2190541"/>
          </a:xfrm>
          <a:prstGeom prst="straightConnector1">
            <a:avLst/>
          </a:prstGeom>
          <a:solidFill>
            <a:srgbClr val="0C2D83"/>
          </a:solidFill>
          <a:ln w="127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58741539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65978" y="950926"/>
            <a:ext cx="10587692" cy="674031"/>
          </a:xfrm>
          <a:prstGeom prst="rect">
            <a:avLst/>
          </a:prstGeom>
          <a:noFill/>
          <a:ln w="9525" algn="ctr">
            <a:noFill/>
            <a:miter lim="800000"/>
            <a:headEnd/>
            <a:tailEnd/>
          </a:ln>
        </p:spPr>
        <p:txBody>
          <a:bodyPr wrap="square" lIns="91440" tIns="45720" rIns="91440" bIns="45720" anchor="t">
            <a:spAutoFit/>
          </a:bodyPr>
          <a:lstStyle/>
          <a:p>
            <a:pPr fontAlgn="auto">
              <a:lnSpc>
                <a:spcPct val="90000"/>
              </a:lnSpc>
              <a:spcBef>
                <a:spcPts val="0"/>
              </a:spcBef>
              <a:spcAft>
                <a:spcPts val="0"/>
              </a:spcAft>
              <a:defRPr/>
            </a:pPr>
            <a:r>
              <a:rPr lang="en-US" sz="2100" b="1" i="1" kern="0" dirty="0">
                <a:solidFill>
                  <a:srgbClr val="000066"/>
                </a:solidFill>
                <a:latin typeface="Arial"/>
                <a:cs typeface="Arial"/>
              </a:rPr>
              <a:t>STRUCTURE –   SEPARATION OF DUTIES, PREVENTIVE INTERNAL CONTROLS </a:t>
            </a:r>
          </a:p>
          <a:p>
            <a:pPr fontAlgn="auto">
              <a:lnSpc>
                <a:spcPct val="90000"/>
              </a:lnSpc>
              <a:spcBef>
                <a:spcPts val="0"/>
              </a:spcBef>
              <a:spcAft>
                <a:spcPts val="0"/>
              </a:spcAft>
              <a:defRPr/>
            </a:pPr>
            <a:endParaRPr lang="en-US" sz="2100" b="1" i="1" kern="0" dirty="0">
              <a:solidFill>
                <a:srgbClr val="000066"/>
              </a:solidFill>
              <a:latin typeface="Arial"/>
              <a:cs typeface="Arial"/>
            </a:endParaRPr>
          </a:p>
        </p:txBody>
      </p:sp>
      <p:sp>
        <p:nvSpPr>
          <p:cNvPr id="4" name="Slide Number Placeholder 3"/>
          <p:cNvSpPr>
            <a:spLocks noGrp="1"/>
          </p:cNvSpPr>
          <p:nvPr>
            <p:ph type="sldNum" sz="quarter" idx="12"/>
          </p:nvPr>
        </p:nvSpPr>
        <p:spPr/>
        <p:txBody>
          <a:bodyPr/>
          <a:lstStyle/>
          <a:p>
            <a:fld id="{EA58CA33-B5CF-4EC9-8BD5-934BBCB4C023}" type="slidenum">
              <a:rPr lang="en-US" altLang="en-US" smtClean="0"/>
              <a:pPr/>
              <a:t>11</a:t>
            </a:fld>
            <a:endParaRPr lang="en-US" altLang="en-US" dirty="0"/>
          </a:p>
        </p:txBody>
      </p:sp>
      <p:sp>
        <p:nvSpPr>
          <p:cNvPr id="3" name="Title 1">
            <a:extLst>
              <a:ext uri="{FF2B5EF4-FFF2-40B4-BE49-F238E27FC236}">
                <a16:creationId xmlns:a16="http://schemas.microsoft.com/office/drawing/2014/main" id="{2045C83B-5B12-4EC2-2697-6F0077E1931A}"/>
              </a:ext>
            </a:extLst>
          </p:cNvPr>
          <p:cNvSpPr txBox="1">
            <a:spLocks/>
          </p:cNvSpPr>
          <p:nvPr/>
        </p:nvSpPr>
        <p:spPr>
          <a:xfrm>
            <a:off x="2501559" y="0"/>
            <a:ext cx="7732099" cy="950926"/>
          </a:xfrm>
          <a:prstGeom prst="rect">
            <a:avLst/>
          </a:prstGeom>
        </p:spPr>
        <p:txBody>
          <a:bodyPr>
            <a:no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dirty="0">
                <a:solidFill>
                  <a:srgbClr val="FF0000"/>
                </a:solidFill>
                <a:ea typeface="Adobe Gothic Std B" panose="020B0800000000000000" pitchFamily="34" charset="-128"/>
                <a:cs typeface="Times New Roman" panose="02020603050405020304" pitchFamily="18" charset="0"/>
              </a:rPr>
              <a:t>Management Internal Controls Program </a:t>
            </a:r>
          </a:p>
        </p:txBody>
      </p:sp>
      <p:sp>
        <p:nvSpPr>
          <p:cNvPr id="2" name="TextBox 1">
            <a:extLst>
              <a:ext uri="{FF2B5EF4-FFF2-40B4-BE49-F238E27FC236}">
                <a16:creationId xmlns:a16="http://schemas.microsoft.com/office/drawing/2014/main" id="{B7FBE70B-19C7-9CF8-F146-FFBA0CDCEDF3}"/>
              </a:ext>
            </a:extLst>
          </p:cNvPr>
          <p:cNvSpPr txBox="1"/>
          <p:nvPr/>
        </p:nvSpPr>
        <p:spPr>
          <a:xfrm>
            <a:off x="557984" y="1451987"/>
            <a:ext cx="5985547" cy="4492706"/>
          </a:xfrm>
          <a:prstGeom prst="rect">
            <a:avLst/>
          </a:prstGeom>
          <a:noFill/>
        </p:spPr>
        <p:txBody>
          <a:bodyPr wrap="square" lIns="90619" tIns="45308" rIns="90619" bIns="45308" rtlCol="0">
            <a:spAutoFit/>
          </a:bodyPr>
          <a:lstStyle/>
          <a:p>
            <a:r>
              <a:rPr lang="en-US" sz="2400" b="1" dirty="0">
                <a:solidFill>
                  <a:srgbClr val="002060"/>
                </a:solidFill>
              </a:rPr>
              <a:t>Petty Cash and Refunds</a:t>
            </a:r>
          </a:p>
          <a:p>
            <a:r>
              <a:rPr lang="en-US" sz="2400" i="1" dirty="0">
                <a:solidFill>
                  <a:srgbClr val="002060"/>
                </a:solidFill>
              </a:rPr>
              <a:t>Utilize AF Form 1401 for petty cash expenses  and/or refunds</a:t>
            </a:r>
          </a:p>
          <a:p>
            <a:endParaRPr lang="en-US" sz="2400" i="1" dirty="0">
              <a:solidFill>
                <a:srgbClr val="002060"/>
              </a:solidFill>
            </a:endParaRPr>
          </a:p>
          <a:p>
            <a:r>
              <a:rPr lang="en-US" sz="2400" i="1" dirty="0">
                <a:solidFill>
                  <a:srgbClr val="002060"/>
                </a:solidFill>
              </a:rPr>
              <a:t>A manager or supervisor must approve the expense before a disbursement is made</a:t>
            </a:r>
          </a:p>
          <a:p>
            <a:endParaRPr lang="en-US" sz="2400" i="1" dirty="0">
              <a:solidFill>
                <a:srgbClr val="002060"/>
              </a:solidFill>
            </a:endParaRPr>
          </a:p>
          <a:p>
            <a:r>
              <a:rPr lang="en-US" sz="2400" i="1" dirty="0">
                <a:solidFill>
                  <a:srgbClr val="002060"/>
                </a:solidFill>
              </a:rPr>
              <a:t>Be sure customer signs as received and obtain a phone number if possible</a:t>
            </a:r>
          </a:p>
          <a:p>
            <a:endParaRPr lang="en-US" sz="2400" i="1" dirty="0">
              <a:solidFill>
                <a:srgbClr val="002060"/>
              </a:solidFill>
            </a:endParaRPr>
          </a:p>
          <a:p>
            <a:r>
              <a:rPr lang="en-US" sz="2400" dirty="0">
                <a:solidFill>
                  <a:srgbClr val="002060"/>
                </a:solidFill>
              </a:rPr>
              <a:t>* </a:t>
            </a:r>
            <a:r>
              <a:rPr lang="en-US" sz="2200" dirty="0">
                <a:solidFill>
                  <a:srgbClr val="002060"/>
                </a:solidFill>
              </a:rPr>
              <a:t>This transaction is annotated on AF Form 1875 under the “Adjustments” column</a:t>
            </a:r>
          </a:p>
        </p:txBody>
      </p:sp>
      <p:pic>
        <p:nvPicPr>
          <p:cNvPr id="6" name="Picture 5">
            <a:extLst>
              <a:ext uri="{FF2B5EF4-FFF2-40B4-BE49-F238E27FC236}">
                <a16:creationId xmlns:a16="http://schemas.microsoft.com/office/drawing/2014/main" id="{593725BD-E0B8-1C0C-403B-B1F772B09259}"/>
              </a:ext>
            </a:extLst>
          </p:cNvPr>
          <p:cNvPicPr>
            <a:picLocks noChangeAspect="1"/>
          </p:cNvPicPr>
          <p:nvPr/>
        </p:nvPicPr>
        <p:blipFill>
          <a:blip r:embed="rId3"/>
          <a:stretch>
            <a:fillRect/>
          </a:stretch>
        </p:blipFill>
        <p:spPr>
          <a:xfrm>
            <a:off x="6641960" y="2304259"/>
            <a:ext cx="5111681" cy="3305175"/>
          </a:xfrm>
          <a:prstGeom prst="rect">
            <a:avLst/>
          </a:prstGeom>
        </p:spPr>
      </p:pic>
      <p:cxnSp>
        <p:nvCxnSpPr>
          <p:cNvPr id="9" name="Straight Arrow Connector 8">
            <a:extLst>
              <a:ext uri="{FF2B5EF4-FFF2-40B4-BE49-F238E27FC236}">
                <a16:creationId xmlns:a16="http://schemas.microsoft.com/office/drawing/2014/main" id="{D37066D1-9540-6159-A224-6C86F9E9A825}"/>
              </a:ext>
            </a:extLst>
          </p:cNvPr>
          <p:cNvCxnSpPr>
            <a:cxnSpLocks/>
          </p:cNvCxnSpPr>
          <p:nvPr/>
        </p:nvCxnSpPr>
        <p:spPr bwMode="auto">
          <a:xfrm>
            <a:off x="4834096" y="3611423"/>
            <a:ext cx="2270089" cy="1794590"/>
          </a:xfrm>
          <a:prstGeom prst="straightConnector1">
            <a:avLst/>
          </a:prstGeom>
          <a:solidFill>
            <a:srgbClr val="0C2D83"/>
          </a:solidFill>
          <a:ln w="12700" cap="flat" cmpd="sng" algn="ctr">
            <a:solidFill>
              <a:srgbClr val="FF0000"/>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04CFF36B-844B-3321-CEBF-67F7049C6A81}"/>
              </a:ext>
            </a:extLst>
          </p:cNvPr>
          <p:cNvCxnSpPr>
            <a:cxnSpLocks/>
          </p:cNvCxnSpPr>
          <p:nvPr/>
        </p:nvCxnSpPr>
        <p:spPr bwMode="auto">
          <a:xfrm flipV="1">
            <a:off x="5737609" y="3429000"/>
            <a:ext cx="4866567" cy="1213338"/>
          </a:xfrm>
          <a:prstGeom prst="straightConnector1">
            <a:avLst/>
          </a:prstGeom>
          <a:solidFill>
            <a:srgbClr val="0C2D83"/>
          </a:solidFill>
          <a:ln w="12700" cap="flat" cmpd="sng" algn="ctr">
            <a:solidFill>
              <a:schemeClr val="accent2">
                <a:lumMod val="75000"/>
              </a:schemeClr>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C45EC8E3-7D3C-7B78-697D-B9AC05303D86}"/>
              </a:ext>
            </a:extLst>
          </p:cNvPr>
          <p:cNvCxnSpPr>
            <a:cxnSpLocks/>
          </p:cNvCxnSpPr>
          <p:nvPr/>
        </p:nvCxnSpPr>
        <p:spPr bwMode="auto">
          <a:xfrm>
            <a:off x="5737609" y="4642338"/>
            <a:ext cx="4496049" cy="704975"/>
          </a:xfrm>
          <a:prstGeom prst="straightConnector1">
            <a:avLst/>
          </a:prstGeom>
          <a:solidFill>
            <a:srgbClr val="0C2D83"/>
          </a:solidFill>
          <a:ln w="12700" cap="flat" cmpd="sng" algn="ctr">
            <a:solidFill>
              <a:schemeClr val="accent2">
                <a:lumMod val="75000"/>
              </a:schemeClr>
            </a:solidFill>
            <a:prstDash val="solid"/>
            <a:round/>
            <a:headEnd type="none" w="med" len="med"/>
            <a:tailEnd type="triangle"/>
          </a:ln>
          <a:effectLst/>
        </p:spPr>
      </p:cxnSp>
    </p:spTree>
    <p:extLst>
      <p:ext uri="{BB962C8B-B14F-4D97-AF65-F5344CB8AC3E}">
        <p14:creationId xmlns:p14="http://schemas.microsoft.com/office/powerpoint/2010/main" val="10250350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65978" y="950926"/>
            <a:ext cx="10587692" cy="674031"/>
          </a:xfrm>
          <a:prstGeom prst="rect">
            <a:avLst/>
          </a:prstGeom>
          <a:noFill/>
          <a:ln w="9525" algn="ctr">
            <a:noFill/>
            <a:miter lim="800000"/>
            <a:headEnd/>
            <a:tailEnd/>
          </a:ln>
        </p:spPr>
        <p:txBody>
          <a:bodyPr wrap="square" lIns="91440" tIns="45720" rIns="91440" bIns="45720" anchor="t">
            <a:spAutoFit/>
          </a:bodyPr>
          <a:lstStyle/>
          <a:p>
            <a:pPr fontAlgn="auto">
              <a:lnSpc>
                <a:spcPct val="90000"/>
              </a:lnSpc>
              <a:spcBef>
                <a:spcPts val="0"/>
              </a:spcBef>
              <a:spcAft>
                <a:spcPts val="0"/>
              </a:spcAft>
              <a:defRPr/>
            </a:pPr>
            <a:r>
              <a:rPr lang="en-US" sz="2100" b="1" i="1" kern="0" dirty="0">
                <a:solidFill>
                  <a:srgbClr val="000066"/>
                </a:solidFill>
                <a:latin typeface="Arial"/>
                <a:cs typeface="Arial"/>
              </a:rPr>
              <a:t>STRUCTURE –   SEPARATION OF DUTIES, PREVENTIVE INTERNAL CONTROLS </a:t>
            </a:r>
          </a:p>
          <a:p>
            <a:pPr fontAlgn="auto">
              <a:lnSpc>
                <a:spcPct val="90000"/>
              </a:lnSpc>
              <a:spcBef>
                <a:spcPts val="0"/>
              </a:spcBef>
              <a:spcAft>
                <a:spcPts val="0"/>
              </a:spcAft>
              <a:defRPr/>
            </a:pPr>
            <a:endParaRPr lang="en-US" sz="2100" b="1" i="1" kern="0" dirty="0">
              <a:solidFill>
                <a:srgbClr val="000066"/>
              </a:solidFill>
              <a:latin typeface="Arial"/>
              <a:cs typeface="Arial"/>
            </a:endParaRPr>
          </a:p>
        </p:txBody>
      </p:sp>
      <p:sp>
        <p:nvSpPr>
          <p:cNvPr id="4" name="Slide Number Placeholder 3"/>
          <p:cNvSpPr>
            <a:spLocks noGrp="1"/>
          </p:cNvSpPr>
          <p:nvPr>
            <p:ph type="sldNum" sz="quarter" idx="12"/>
          </p:nvPr>
        </p:nvSpPr>
        <p:spPr/>
        <p:txBody>
          <a:bodyPr/>
          <a:lstStyle/>
          <a:p>
            <a:fld id="{EA58CA33-B5CF-4EC9-8BD5-934BBCB4C023}" type="slidenum">
              <a:rPr lang="en-US" altLang="en-US" smtClean="0"/>
              <a:pPr/>
              <a:t>12</a:t>
            </a:fld>
            <a:endParaRPr lang="en-US" altLang="en-US" dirty="0"/>
          </a:p>
        </p:txBody>
      </p:sp>
      <p:sp>
        <p:nvSpPr>
          <p:cNvPr id="3" name="Title 1">
            <a:extLst>
              <a:ext uri="{FF2B5EF4-FFF2-40B4-BE49-F238E27FC236}">
                <a16:creationId xmlns:a16="http://schemas.microsoft.com/office/drawing/2014/main" id="{2045C83B-5B12-4EC2-2697-6F0077E1931A}"/>
              </a:ext>
            </a:extLst>
          </p:cNvPr>
          <p:cNvSpPr txBox="1">
            <a:spLocks/>
          </p:cNvSpPr>
          <p:nvPr/>
        </p:nvSpPr>
        <p:spPr>
          <a:xfrm>
            <a:off x="2501559" y="0"/>
            <a:ext cx="7732099" cy="950926"/>
          </a:xfrm>
          <a:prstGeom prst="rect">
            <a:avLst/>
          </a:prstGeom>
        </p:spPr>
        <p:txBody>
          <a:bodyPr>
            <a:no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dirty="0">
                <a:solidFill>
                  <a:srgbClr val="FF0000"/>
                </a:solidFill>
                <a:ea typeface="Adobe Gothic Std B" panose="020B0800000000000000" pitchFamily="34" charset="-128"/>
                <a:cs typeface="Times New Roman" panose="02020603050405020304" pitchFamily="18" charset="0"/>
              </a:rPr>
              <a:t>Management Internal Controls Program </a:t>
            </a:r>
          </a:p>
        </p:txBody>
      </p:sp>
      <p:sp>
        <p:nvSpPr>
          <p:cNvPr id="2" name="TextBox 1">
            <a:extLst>
              <a:ext uri="{FF2B5EF4-FFF2-40B4-BE49-F238E27FC236}">
                <a16:creationId xmlns:a16="http://schemas.microsoft.com/office/drawing/2014/main" id="{B7FBE70B-19C7-9CF8-F146-FFBA0CDCEDF3}"/>
              </a:ext>
            </a:extLst>
          </p:cNvPr>
          <p:cNvSpPr txBox="1"/>
          <p:nvPr/>
        </p:nvSpPr>
        <p:spPr>
          <a:xfrm>
            <a:off x="557984" y="1451987"/>
            <a:ext cx="5985547" cy="4862038"/>
          </a:xfrm>
          <a:prstGeom prst="rect">
            <a:avLst/>
          </a:prstGeom>
          <a:noFill/>
        </p:spPr>
        <p:txBody>
          <a:bodyPr wrap="square" lIns="90619" tIns="45308" rIns="90619" bIns="45308" rtlCol="0">
            <a:spAutoFit/>
          </a:bodyPr>
          <a:lstStyle/>
          <a:p>
            <a:r>
              <a:rPr lang="en-US" sz="2400" b="1" dirty="0">
                <a:solidFill>
                  <a:srgbClr val="002060"/>
                </a:solidFill>
              </a:rPr>
              <a:t>Cashier End of Shift Accountability</a:t>
            </a:r>
          </a:p>
          <a:p>
            <a:endParaRPr lang="en-US" sz="2400" i="1" dirty="0">
              <a:solidFill>
                <a:srgbClr val="002060"/>
              </a:solidFill>
            </a:endParaRPr>
          </a:p>
          <a:p>
            <a:pPr marL="342900" indent="-342900">
              <a:buFont typeface="Arial" panose="020B0604020202020204" pitchFamily="34" charset="0"/>
              <a:buChar char="•"/>
            </a:pPr>
            <a:r>
              <a:rPr lang="en-US" sz="2400" i="1" dirty="0">
                <a:solidFill>
                  <a:srgbClr val="002060"/>
                </a:solidFill>
              </a:rPr>
              <a:t>At the end of shift, cashier completes the “Cash Count” portion on the 1875</a:t>
            </a:r>
          </a:p>
          <a:p>
            <a:pPr marL="342900" indent="-342900">
              <a:buFont typeface="Arial" panose="020B0604020202020204" pitchFamily="34" charset="0"/>
              <a:buChar char="•"/>
            </a:pPr>
            <a:endParaRPr lang="en-US" sz="2400" i="1" dirty="0">
              <a:solidFill>
                <a:srgbClr val="002060"/>
              </a:solidFill>
            </a:endParaRPr>
          </a:p>
          <a:p>
            <a:pPr marL="342900" indent="-342900">
              <a:buFont typeface="Arial" panose="020B0604020202020204" pitchFamily="34" charset="0"/>
              <a:buChar char="•"/>
            </a:pPr>
            <a:r>
              <a:rPr lang="en-US" sz="2400" i="1" dirty="0">
                <a:solidFill>
                  <a:srgbClr val="002060"/>
                </a:solidFill>
              </a:rPr>
              <a:t>Supervisor and Cashier will verify cash drawer and then sign</a:t>
            </a:r>
          </a:p>
          <a:p>
            <a:endParaRPr lang="en-US" sz="2400" i="1" dirty="0">
              <a:solidFill>
                <a:srgbClr val="002060"/>
              </a:solidFill>
            </a:endParaRPr>
          </a:p>
          <a:p>
            <a:pPr marL="342900" indent="-342900">
              <a:buFont typeface="Arial" panose="020B0604020202020204" pitchFamily="34" charset="0"/>
              <a:buChar char="•"/>
            </a:pPr>
            <a:r>
              <a:rPr lang="en-US" sz="2400" i="1" dirty="0">
                <a:solidFill>
                  <a:srgbClr val="002060"/>
                </a:solidFill>
              </a:rPr>
              <a:t>Receiving supervisor completes bottom portion of the 1875, sign as receiver and provide a copy of the cashier receipt to cashier</a:t>
            </a:r>
          </a:p>
          <a:p>
            <a:endParaRPr lang="en-US" sz="2200" dirty="0">
              <a:solidFill>
                <a:srgbClr val="002060"/>
              </a:solidFill>
            </a:endParaRPr>
          </a:p>
        </p:txBody>
      </p:sp>
      <p:pic>
        <p:nvPicPr>
          <p:cNvPr id="5" name="Picture 4">
            <a:extLst>
              <a:ext uri="{FF2B5EF4-FFF2-40B4-BE49-F238E27FC236}">
                <a16:creationId xmlns:a16="http://schemas.microsoft.com/office/drawing/2014/main" id="{685A23C5-858A-4F6B-AD1A-3B70AF32C51D}"/>
              </a:ext>
            </a:extLst>
          </p:cNvPr>
          <p:cNvPicPr>
            <a:picLocks noChangeAspect="1"/>
          </p:cNvPicPr>
          <p:nvPr/>
        </p:nvPicPr>
        <p:blipFill>
          <a:blip r:embed="rId3"/>
          <a:stretch>
            <a:fillRect/>
          </a:stretch>
        </p:blipFill>
        <p:spPr>
          <a:xfrm>
            <a:off x="7060289" y="1382369"/>
            <a:ext cx="4201859" cy="4931656"/>
          </a:xfrm>
          <a:prstGeom prst="rect">
            <a:avLst/>
          </a:prstGeom>
        </p:spPr>
      </p:pic>
      <p:sp>
        <p:nvSpPr>
          <p:cNvPr id="10" name="Rectangle 9">
            <a:extLst>
              <a:ext uri="{FF2B5EF4-FFF2-40B4-BE49-F238E27FC236}">
                <a16:creationId xmlns:a16="http://schemas.microsoft.com/office/drawing/2014/main" id="{94AD7A54-5E14-6795-1D16-CA5B104C26BD}"/>
              </a:ext>
            </a:extLst>
          </p:cNvPr>
          <p:cNvSpPr/>
          <p:nvPr/>
        </p:nvSpPr>
        <p:spPr bwMode="auto">
          <a:xfrm>
            <a:off x="7060289" y="2637656"/>
            <a:ext cx="1264101" cy="2421082"/>
          </a:xfrm>
          <a:prstGeom prst="rect">
            <a:avLst/>
          </a:prstGeom>
          <a:noFill/>
          <a:ln w="57150" cap="flat" cmpd="sng" algn="ctr">
            <a:solidFill>
              <a:srgbClr val="FFC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162154B6-ACC4-02C0-72A7-4390FA738997}"/>
              </a:ext>
            </a:extLst>
          </p:cNvPr>
          <p:cNvSpPr/>
          <p:nvPr/>
        </p:nvSpPr>
        <p:spPr bwMode="auto">
          <a:xfrm>
            <a:off x="7114527" y="5058738"/>
            <a:ext cx="4093381" cy="304800"/>
          </a:xfrm>
          <a:prstGeom prst="rect">
            <a:avLst/>
          </a:prstGeom>
          <a:noFill/>
          <a:ln w="57150" cap="flat" cmpd="sng" algn="ctr">
            <a:solidFill>
              <a:srgbClr val="00B0F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40300100-4200-40AF-AF4F-849B22C120D5}"/>
              </a:ext>
            </a:extLst>
          </p:cNvPr>
          <p:cNvSpPr/>
          <p:nvPr/>
        </p:nvSpPr>
        <p:spPr bwMode="auto">
          <a:xfrm>
            <a:off x="7060287" y="5391361"/>
            <a:ext cx="4201859" cy="910374"/>
          </a:xfrm>
          <a:prstGeom prst="rect">
            <a:avLst/>
          </a:prstGeom>
          <a:noFill/>
          <a:ln w="57150" cap="flat" cmpd="sng" algn="ctr">
            <a:solidFill>
              <a:srgbClr val="92D05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cxnSp>
        <p:nvCxnSpPr>
          <p:cNvPr id="15" name="Straight Arrow Connector 14">
            <a:extLst>
              <a:ext uri="{FF2B5EF4-FFF2-40B4-BE49-F238E27FC236}">
                <a16:creationId xmlns:a16="http://schemas.microsoft.com/office/drawing/2014/main" id="{383595F4-E073-E4A9-AA17-E84DC9C1434D}"/>
              </a:ext>
            </a:extLst>
          </p:cNvPr>
          <p:cNvCxnSpPr>
            <a:cxnSpLocks/>
          </p:cNvCxnSpPr>
          <p:nvPr/>
        </p:nvCxnSpPr>
        <p:spPr bwMode="auto">
          <a:xfrm>
            <a:off x="4903596" y="5301326"/>
            <a:ext cx="2210931" cy="545222"/>
          </a:xfrm>
          <a:prstGeom prst="straightConnector1">
            <a:avLst/>
          </a:prstGeom>
          <a:solidFill>
            <a:srgbClr val="0C2D83"/>
          </a:solidFill>
          <a:ln w="12700" cap="flat" cmpd="sng" algn="ctr">
            <a:solidFill>
              <a:srgbClr val="92D050"/>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082E9BE6-52E1-A104-8DC0-4DDB4BD65332}"/>
              </a:ext>
            </a:extLst>
          </p:cNvPr>
          <p:cNvCxnSpPr>
            <a:cxnSpLocks/>
          </p:cNvCxnSpPr>
          <p:nvPr/>
        </p:nvCxnSpPr>
        <p:spPr bwMode="auto">
          <a:xfrm>
            <a:off x="4176771" y="3840255"/>
            <a:ext cx="2937756" cy="1370883"/>
          </a:xfrm>
          <a:prstGeom prst="straightConnector1">
            <a:avLst/>
          </a:prstGeom>
          <a:solidFill>
            <a:srgbClr val="0C2D83"/>
          </a:solidFill>
          <a:ln w="12700" cap="flat" cmpd="sng" algn="ctr">
            <a:solidFill>
              <a:srgbClr val="00B0F0"/>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CC9B89DD-C54A-6037-CA2F-9FA6460EE0E4}"/>
              </a:ext>
            </a:extLst>
          </p:cNvPr>
          <p:cNvCxnSpPr>
            <a:cxnSpLocks/>
          </p:cNvCxnSpPr>
          <p:nvPr/>
        </p:nvCxnSpPr>
        <p:spPr bwMode="auto">
          <a:xfrm>
            <a:off x="6096000" y="2835498"/>
            <a:ext cx="904731" cy="762169"/>
          </a:xfrm>
          <a:prstGeom prst="straightConnector1">
            <a:avLst/>
          </a:prstGeom>
          <a:solidFill>
            <a:srgbClr val="0C2D83"/>
          </a:solidFill>
          <a:ln w="12700" cap="flat" cmpd="sng" algn="ctr">
            <a:solidFill>
              <a:srgbClr val="FFC000"/>
            </a:solidFill>
            <a:prstDash val="solid"/>
            <a:round/>
            <a:headEnd type="none" w="med" len="med"/>
            <a:tailEnd type="triangle"/>
          </a:ln>
          <a:effectLst/>
        </p:spPr>
      </p:cxnSp>
    </p:spTree>
    <p:extLst>
      <p:ext uri="{BB962C8B-B14F-4D97-AF65-F5344CB8AC3E}">
        <p14:creationId xmlns:p14="http://schemas.microsoft.com/office/powerpoint/2010/main" val="17646693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65978" y="950926"/>
            <a:ext cx="10587692" cy="674031"/>
          </a:xfrm>
          <a:prstGeom prst="rect">
            <a:avLst/>
          </a:prstGeom>
          <a:noFill/>
          <a:ln w="9525" algn="ctr">
            <a:noFill/>
            <a:miter lim="800000"/>
            <a:headEnd/>
            <a:tailEnd/>
          </a:ln>
        </p:spPr>
        <p:txBody>
          <a:bodyPr wrap="square" lIns="91440" tIns="45720" rIns="91440" bIns="45720" anchor="t">
            <a:spAutoFit/>
          </a:bodyPr>
          <a:lstStyle/>
          <a:p>
            <a:pPr fontAlgn="auto">
              <a:lnSpc>
                <a:spcPct val="90000"/>
              </a:lnSpc>
              <a:spcBef>
                <a:spcPts val="0"/>
              </a:spcBef>
              <a:spcAft>
                <a:spcPts val="0"/>
              </a:spcAft>
              <a:defRPr/>
            </a:pPr>
            <a:r>
              <a:rPr lang="en-US" sz="2100" b="1" i="1" kern="0" dirty="0">
                <a:solidFill>
                  <a:srgbClr val="000066"/>
                </a:solidFill>
                <a:latin typeface="Arial"/>
                <a:cs typeface="Arial"/>
              </a:rPr>
              <a:t>STRUCTURE –   SEPARATION OF DUTIES, PREVENTIVE INTERNAL CONTROLS </a:t>
            </a:r>
          </a:p>
          <a:p>
            <a:pPr fontAlgn="auto">
              <a:lnSpc>
                <a:spcPct val="90000"/>
              </a:lnSpc>
              <a:spcBef>
                <a:spcPts val="0"/>
              </a:spcBef>
              <a:spcAft>
                <a:spcPts val="0"/>
              </a:spcAft>
              <a:defRPr/>
            </a:pPr>
            <a:endParaRPr lang="en-US" sz="2100" b="1" i="1" kern="0" dirty="0">
              <a:solidFill>
                <a:srgbClr val="000066"/>
              </a:solidFill>
              <a:latin typeface="Arial"/>
              <a:cs typeface="Arial"/>
            </a:endParaRPr>
          </a:p>
        </p:txBody>
      </p:sp>
      <p:sp>
        <p:nvSpPr>
          <p:cNvPr id="4" name="Slide Number Placeholder 3"/>
          <p:cNvSpPr>
            <a:spLocks noGrp="1"/>
          </p:cNvSpPr>
          <p:nvPr>
            <p:ph type="sldNum" sz="quarter" idx="12"/>
          </p:nvPr>
        </p:nvSpPr>
        <p:spPr/>
        <p:txBody>
          <a:bodyPr/>
          <a:lstStyle/>
          <a:p>
            <a:fld id="{EA58CA33-B5CF-4EC9-8BD5-934BBCB4C023}" type="slidenum">
              <a:rPr lang="en-US" altLang="en-US" smtClean="0"/>
              <a:pPr/>
              <a:t>13</a:t>
            </a:fld>
            <a:endParaRPr lang="en-US" altLang="en-US" dirty="0"/>
          </a:p>
        </p:txBody>
      </p:sp>
      <p:sp>
        <p:nvSpPr>
          <p:cNvPr id="3" name="Title 1">
            <a:extLst>
              <a:ext uri="{FF2B5EF4-FFF2-40B4-BE49-F238E27FC236}">
                <a16:creationId xmlns:a16="http://schemas.microsoft.com/office/drawing/2014/main" id="{2045C83B-5B12-4EC2-2697-6F0077E1931A}"/>
              </a:ext>
            </a:extLst>
          </p:cNvPr>
          <p:cNvSpPr txBox="1">
            <a:spLocks/>
          </p:cNvSpPr>
          <p:nvPr/>
        </p:nvSpPr>
        <p:spPr>
          <a:xfrm>
            <a:off x="2501559" y="0"/>
            <a:ext cx="7732099" cy="950926"/>
          </a:xfrm>
          <a:prstGeom prst="rect">
            <a:avLst/>
          </a:prstGeom>
        </p:spPr>
        <p:txBody>
          <a:bodyPr>
            <a:no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dirty="0">
                <a:solidFill>
                  <a:srgbClr val="FF0000"/>
                </a:solidFill>
                <a:ea typeface="Adobe Gothic Std B" panose="020B0800000000000000" pitchFamily="34" charset="-128"/>
                <a:cs typeface="Times New Roman" panose="02020603050405020304" pitchFamily="18" charset="0"/>
              </a:rPr>
              <a:t>Management Internal Controls Program </a:t>
            </a:r>
          </a:p>
        </p:txBody>
      </p:sp>
      <p:sp>
        <p:nvSpPr>
          <p:cNvPr id="2" name="TextBox 1">
            <a:extLst>
              <a:ext uri="{FF2B5EF4-FFF2-40B4-BE49-F238E27FC236}">
                <a16:creationId xmlns:a16="http://schemas.microsoft.com/office/drawing/2014/main" id="{B7FBE70B-19C7-9CF8-F146-FFBA0CDCEDF3}"/>
              </a:ext>
            </a:extLst>
          </p:cNvPr>
          <p:cNvSpPr txBox="1"/>
          <p:nvPr/>
        </p:nvSpPr>
        <p:spPr>
          <a:xfrm>
            <a:off x="557984" y="1451987"/>
            <a:ext cx="5985547" cy="4862038"/>
          </a:xfrm>
          <a:prstGeom prst="rect">
            <a:avLst/>
          </a:prstGeom>
          <a:noFill/>
        </p:spPr>
        <p:txBody>
          <a:bodyPr wrap="square" lIns="90619" tIns="45308" rIns="90619" bIns="45308" rtlCol="0">
            <a:spAutoFit/>
          </a:bodyPr>
          <a:lstStyle/>
          <a:p>
            <a:r>
              <a:rPr lang="en-US" sz="2400" b="1" dirty="0">
                <a:solidFill>
                  <a:srgbClr val="002060"/>
                </a:solidFill>
              </a:rPr>
              <a:t>Cashier End of Shift </a:t>
            </a:r>
            <a:r>
              <a:rPr lang="en-US" sz="2400" b="1" dirty="0" err="1">
                <a:solidFill>
                  <a:srgbClr val="002060"/>
                </a:solidFill>
              </a:rPr>
              <a:t>cont</a:t>
            </a:r>
            <a:r>
              <a:rPr lang="en-US" sz="2400" b="1" dirty="0">
                <a:solidFill>
                  <a:srgbClr val="002060"/>
                </a:solidFill>
              </a:rPr>
              <a:t>…</a:t>
            </a:r>
          </a:p>
          <a:p>
            <a:endParaRPr lang="en-US" sz="2400" i="1" dirty="0">
              <a:solidFill>
                <a:srgbClr val="002060"/>
              </a:solidFill>
            </a:endParaRPr>
          </a:p>
          <a:p>
            <a:pPr marL="342900" indent="-342900">
              <a:buFont typeface="Arial" panose="020B0604020202020204" pitchFamily="34" charset="0"/>
              <a:buChar char="•"/>
            </a:pPr>
            <a:r>
              <a:rPr lang="en-US" sz="2400" i="1" dirty="0">
                <a:solidFill>
                  <a:srgbClr val="002060"/>
                </a:solidFill>
              </a:rPr>
              <a:t>Annotate number of items returned on the back of the AF Form 1875 (controlled documents log)</a:t>
            </a:r>
          </a:p>
          <a:p>
            <a:pPr marL="800100" lvl="1" indent="-342900">
              <a:buFont typeface="Arial" panose="020B0604020202020204" pitchFamily="34" charset="0"/>
              <a:buChar char="•"/>
            </a:pPr>
            <a:r>
              <a:rPr lang="en-US" sz="2400" i="1" dirty="0">
                <a:solidFill>
                  <a:srgbClr val="002060"/>
                </a:solidFill>
              </a:rPr>
              <a:t>Supervisor signs as received</a:t>
            </a:r>
          </a:p>
          <a:p>
            <a:endParaRPr lang="en-US" sz="2400" i="1" dirty="0">
              <a:solidFill>
                <a:srgbClr val="002060"/>
              </a:solidFill>
            </a:endParaRPr>
          </a:p>
          <a:p>
            <a:pPr marL="342900" indent="-342900">
              <a:buFont typeface="Arial" panose="020B0604020202020204" pitchFamily="34" charset="0"/>
              <a:buChar char="•"/>
            </a:pPr>
            <a:r>
              <a:rPr lang="en-US" sz="2400" i="1" dirty="0">
                <a:solidFill>
                  <a:srgbClr val="002060"/>
                </a:solidFill>
              </a:rPr>
              <a:t>Once the 1875 is completed, cash, credit card receipts, AF645/AF1401 (as applicable), and point of sale report should be attached to 1875 and placed in safe</a:t>
            </a:r>
          </a:p>
          <a:p>
            <a:endParaRPr lang="en-US" sz="2200" dirty="0">
              <a:solidFill>
                <a:srgbClr val="002060"/>
              </a:solidFill>
            </a:endParaRPr>
          </a:p>
        </p:txBody>
      </p:sp>
      <p:pic>
        <p:nvPicPr>
          <p:cNvPr id="6" name="Picture 5">
            <a:extLst>
              <a:ext uri="{FF2B5EF4-FFF2-40B4-BE49-F238E27FC236}">
                <a16:creationId xmlns:a16="http://schemas.microsoft.com/office/drawing/2014/main" id="{82834FD1-7E98-A045-3D8B-F3EEA8D2419A}"/>
              </a:ext>
            </a:extLst>
          </p:cNvPr>
          <p:cNvPicPr>
            <a:picLocks noChangeAspect="1"/>
          </p:cNvPicPr>
          <p:nvPr/>
        </p:nvPicPr>
        <p:blipFill>
          <a:blip r:embed="rId3"/>
          <a:stretch>
            <a:fillRect/>
          </a:stretch>
        </p:blipFill>
        <p:spPr>
          <a:xfrm>
            <a:off x="7357955" y="1560616"/>
            <a:ext cx="4472492" cy="4257380"/>
          </a:xfrm>
          <a:prstGeom prst="rect">
            <a:avLst/>
          </a:prstGeom>
        </p:spPr>
      </p:pic>
      <p:sp>
        <p:nvSpPr>
          <p:cNvPr id="8" name="Rectangle 7">
            <a:extLst>
              <a:ext uri="{FF2B5EF4-FFF2-40B4-BE49-F238E27FC236}">
                <a16:creationId xmlns:a16="http://schemas.microsoft.com/office/drawing/2014/main" id="{CF492456-0D4F-B5A9-4AFD-8CCE199A8896}"/>
              </a:ext>
            </a:extLst>
          </p:cNvPr>
          <p:cNvSpPr/>
          <p:nvPr/>
        </p:nvSpPr>
        <p:spPr bwMode="auto">
          <a:xfrm>
            <a:off x="9579928" y="1786740"/>
            <a:ext cx="2250519" cy="3510643"/>
          </a:xfrm>
          <a:prstGeom prst="rect">
            <a:avLst/>
          </a:prstGeom>
          <a:noFill/>
          <a:ln w="57150" cap="flat" cmpd="sng" algn="ctr">
            <a:solidFill>
              <a:srgbClr val="FFC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cxnSp>
        <p:nvCxnSpPr>
          <p:cNvPr id="9" name="Straight Arrow Connector 8">
            <a:extLst>
              <a:ext uri="{FF2B5EF4-FFF2-40B4-BE49-F238E27FC236}">
                <a16:creationId xmlns:a16="http://schemas.microsoft.com/office/drawing/2014/main" id="{99C04EE8-B616-2145-38BF-51D954EB7B47}"/>
              </a:ext>
            </a:extLst>
          </p:cNvPr>
          <p:cNvCxnSpPr>
            <a:cxnSpLocks/>
          </p:cNvCxnSpPr>
          <p:nvPr/>
        </p:nvCxnSpPr>
        <p:spPr bwMode="auto">
          <a:xfrm>
            <a:off x="5607273" y="2849609"/>
            <a:ext cx="3898468" cy="457201"/>
          </a:xfrm>
          <a:prstGeom prst="straightConnector1">
            <a:avLst/>
          </a:prstGeom>
          <a:solidFill>
            <a:srgbClr val="0C2D83"/>
          </a:solidFill>
          <a:ln w="12700" cap="flat" cmpd="sng" algn="ctr">
            <a:solidFill>
              <a:srgbClr val="FFC000"/>
            </a:solidFill>
            <a:prstDash val="solid"/>
            <a:round/>
            <a:headEnd type="none" w="med" len="med"/>
            <a:tailEnd type="triangle"/>
          </a:ln>
          <a:effectLst/>
        </p:spPr>
      </p:cxnSp>
    </p:spTree>
    <p:extLst>
      <p:ext uri="{BB962C8B-B14F-4D97-AF65-F5344CB8AC3E}">
        <p14:creationId xmlns:p14="http://schemas.microsoft.com/office/powerpoint/2010/main" val="169774029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65978" y="950926"/>
            <a:ext cx="10587692" cy="674031"/>
          </a:xfrm>
          <a:prstGeom prst="rect">
            <a:avLst/>
          </a:prstGeom>
          <a:noFill/>
          <a:ln w="9525" algn="ctr">
            <a:noFill/>
            <a:miter lim="800000"/>
            <a:headEnd/>
            <a:tailEnd/>
          </a:ln>
        </p:spPr>
        <p:txBody>
          <a:bodyPr wrap="square" lIns="91440" tIns="45720" rIns="91440" bIns="45720" anchor="t">
            <a:spAutoFit/>
          </a:bodyPr>
          <a:lstStyle/>
          <a:p>
            <a:pPr fontAlgn="auto">
              <a:lnSpc>
                <a:spcPct val="90000"/>
              </a:lnSpc>
              <a:spcBef>
                <a:spcPts val="0"/>
              </a:spcBef>
              <a:spcAft>
                <a:spcPts val="0"/>
              </a:spcAft>
              <a:defRPr/>
            </a:pPr>
            <a:r>
              <a:rPr lang="en-US" sz="2100" b="1" i="1" kern="0" dirty="0">
                <a:solidFill>
                  <a:srgbClr val="000066"/>
                </a:solidFill>
                <a:latin typeface="Arial"/>
                <a:cs typeface="Arial"/>
              </a:rPr>
              <a:t>STRUCTURE –   SEPARATION OF DUTIES, PREVENTIVE INTERNAL CONTROLS </a:t>
            </a:r>
          </a:p>
          <a:p>
            <a:pPr fontAlgn="auto">
              <a:lnSpc>
                <a:spcPct val="90000"/>
              </a:lnSpc>
              <a:spcBef>
                <a:spcPts val="0"/>
              </a:spcBef>
              <a:spcAft>
                <a:spcPts val="0"/>
              </a:spcAft>
              <a:defRPr/>
            </a:pPr>
            <a:endParaRPr lang="en-US" sz="2100" b="1" i="1" kern="0" dirty="0">
              <a:solidFill>
                <a:srgbClr val="000066"/>
              </a:solidFill>
              <a:latin typeface="Arial"/>
              <a:cs typeface="Arial"/>
            </a:endParaRPr>
          </a:p>
        </p:txBody>
      </p:sp>
      <p:sp>
        <p:nvSpPr>
          <p:cNvPr id="4" name="Slide Number Placeholder 3"/>
          <p:cNvSpPr>
            <a:spLocks noGrp="1"/>
          </p:cNvSpPr>
          <p:nvPr>
            <p:ph type="sldNum" sz="quarter" idx="12"/>
          </p:nvPr>
        </p:nvSpPr>
        <p:spPr/>
        <p:txBody>
          <a:bodyPr/>
          <a:lstStyle/>
          <a:p>
            <a:fld id="{EA58CA33-B5CF-4EC9-8BD5-934BBCB4C023}" type="slidenum">
              <a:rPr lang="en-US" altLang="en-US" smtClean="0"/>
              <a:pPr/>
              <a:t>14</a:t>
            </a:fld>
            <a:endParaRPr lang="en-US" altLang="en-US" dirty="0"/>
          </a:p>
        </p:txBody>
      </p:sp>
      <p:sp>
        <p:nvSpPr>
          <p:cNvPr id="3" name="Title 1">
            <a:extLst>
              <a:ext uri="{FF2B5EF4-FFF2-40B4-BE49-F238E27FC236}">
                <a16:creationId xmlns:a16="http://schemas.microsoft.com/office/drawing/2014/main" id="{2045C83B-5B12-4EC2-2697-6F0077E1931A}"/>
              </a:ext>
            </a:extLst>
          </p:cNvPr>
          <p:cNvSpPr txBox="1">
            <a:spLocks/>
          </p:cNvSpPr>
          <p:nvPr/>
        </p:nvSpPr>
        <p:spPr>
          <a:xfrm>
            <a:off x="2501559" y="0"/>
            <a:ext cx="7732099" cy="950926"/>
          </a:xfrm>
          <a:prstGeom prst="rect">
            <a:avLst/>
          </a:prstGeom>
        </p:spPr>
        <p:txBody>
          <a:bodyPr>
            <a:no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dirty="0">
                <a:solidFill>
                  <a:srgbClr val="FF0000"/>
                </a:solidFill>
                <a:ea typeface="Adobe Gothic Std B" panose="020B0800000000000000" pitchFamily="34" charset="-128"/>
                <a:cs typeface="Times New Roman" panose="02020603050405020304" pitchFamily="18" charset="0"/>
              </a:rPr>
              <a:t>Management Internal Controls Program </a:t>
            </a:r>
          </a:p>
        </p:txBody>
      </p:sp>
      <p:sp>
        <p:nvSpPr>
          <p:cNvPr id="2" name="TextBox 1">
            <a:extLst>
              <a:ext uri="{FF2B5EF4-FFF2-40B4-BE49-F238E27FC236}">
                <a16:creationId xmlns:a16="http://schemas.microsoft.com/office/drawing/2014/main" id="{B7FBE70B-19C7-9CF8-F146-FFBA0CDCEDF3}"/>
              </a:ext>
            </a:extLst>
          </p:cNvPr>
          <p:cNvSpPr txBox="1"/>
          <p:nvPr/>
        </p:nvSpPr>
        <p:spPr>
          <a:xfrm>
            <a:off x="565978" y="1328424"/>
            <a:ext cx="6194508" cy="5231370"/>
          </a:xfrm>
          <a:prstGeom prst="rect">
            <a:avLst/>
          </a:prstGeom>
          <a:noFill/>
        </p:spPr>
        <p:txBody>
          <a:bodyPr wrap="square" lIns="90619" tIns="45308" rIns="90619" bIns="45308" rtlCol="0">
            <a:spAutoFit/>
          </a:bodyPr>
          <a:lstStyle/>
          <a:p>
            <a:r>
              <a:rPr lang="en-US" sz="2400" b="1" dirty="0">
                <a:solidFill>
                  <a:srgbClr val="002060"/>
                </a:solidFill>
              </a:rPr>
              <a:t>Cash Register Contingency</a:t>
            </a:r>
          </a:p>
          <a:p>
            <a:pPr marL="342900" indent="-342900">
              <a:buFont typeface="Arial" panose="020B0604020202020204" pitchFamily="34" charset="0"/>
              <a:buChar char="•"/>
            </a:pPr>
            <a:r>
              <a:rPr lang="en-US" sz="2400" dirty="0">
                <a:solidFill>
                  <a:srgbClr val="002060"/>
                </a:solidFill>
              </a:rPr>
              <a:t>AF Form 2555 t</a:t>
            </a:r>
            <a:r>
              <a:rPr lang="en-US" sz="2400" i="1" dirty="0">
                <a:solidFill>
                  <a:srgbClr val="002060"/>
                </a:solidFill>
              </a:rPr>
              <a:t>akes the place of register tape if no register is available at a facility</a:t>
            </a:r>
          </a:p>
          <a:p>
            <a:r>
              <a:rPr lang="en-US" sz="2400" i="1" dirty="0">
                <a:solidFill>
                  <a:srgbClr val="002060"/>
                </a:solidFill>
              </a:rPr>
              <a:t>   (Only authorized if sales are below $1,000</a:t>
            </a:r>
          </a:p>
          <a:p>
            <a:r>
              <a:rPr lang="en-US" sz="2400" i="1" dirty="0">
                <a:solidFill>
                  <a:srgbClr val="002060"/>
                </a:solidFill>
              </a:rPr>
              <a:t>     per month.  Must use a cash box)</a:t>
            </a:r>
          </a:p>
          <a:p>
            <a:pPr marL="800100" lvl="1" indent="-342900">
              <a:buFont typeface="Arial" panose="020B0604020202020204" pitchFamily="34" charset="0"/>
              <a:buChar char="•"/>
            </a:pPr>
            <a:r>
              <a:rPr lang="en-US" sz="2400" b="1" i="1" u="sng" dirty="0">
                <a:solidFill>
                  <a:srgbClr val="002060"/>
                </a:solidFill>
              </a:rPr>
              <a:t>Requires RM approval</a:t>
            </a:r>
          </a:p>
          <a:p>
            <a:pPr marL="800100" lvl="1" indent="-342900">
              <a:buFont typeface="Arial" panose="020B0604020202020204" pitchFamily="34" charset="0"/>
              <a:buChar char="•"/>
            </a:pPr>
            <a:endParaRPr lang="en-US" sz="2400" i="1" dirty="0">
              <a:solidFill>
                <a:srgbClr val="002060"/>
              </a:solidFill>
            </a:endParaRPr>
          </a:p>
          <a:p>
            <a:pPr marL="342900" indent="-342900">
              <a:buFont typeface="Arial" panose="020B0604020202020204" pitchFamily="34" charset="0"/>
              <a:buChar char="•"/>
            </a:pPr>
            <a:r>
              <a:rPr lang="en-US" sz="2400" i="1" dirty="0">
                <a:solidFill>
                  <a:srgbClr val="002060"/>
                </a:solidFill>
              </a:rPr>
              <a:t>AF Form 2555 can be used in an emergency for example, existing pos system or cash register breaks.</a:t>
            </a:r>
          </a:p>
          <a:p>
            <a:endParaRPr lang="en-US" sz="2400" i="1" dirty="0">
              <a:solidFill>
                <a:srgbClr val="002060"/>
              </a:solidFill>
            </a:endParaRPr>
          </a:p>
          <a:p>
            <a:pPr marL="342900" indent="-342900">
              <a:buFont typeface="Arial" panose="020B0604020202020204" pitchFamily="34" charset="0"/>
              <a:buChar char="•"/>
            </a:pPr>
            <a:r>
              <a:rPr lang="en-US" sz="2400" i="1" dirty="0">
                <a:solidFill>
                  <a:srgbClr val="002060"/>
                </a:solidFill>
              </a:rPr>
              <a:t>Total Sales listed on form must balance to the cash / checks / credit cards</a:t>
            </a:r>
          </a:p>
          <a:p>
            <a:endParaRPr lang="en-US" sz="2200" dirty="0">
              <a:solidFill>
                <a:srgbClr val="002060"/>
              </a:solidFill>
            </a:endParaRPr>
          </a:p>
        </p:txBody>
      </p:sp>
      <p:pic>
        <p:nvPicPr>
          <p:cNvPr id="5" name="Picture 4">
            <a:extLst>
              <a:ext uri="{FF2B5EF4-FFF2-40B4-BE49-F238E27FC236}">
                <a16:creationId xmlns:a16="http://schemas.microsoft.com/office/drawing/2014/main" id="{BEF4ED80-4204-E429-A472-E2041E9228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85" t="5240" r="5337" b="3466"/>
          <a:stretch/>
        </p:blipFill>
        <p:spPr>
          <a:xfrm>
            <a:off x="7234813" y="1436914"/>
            <a:ext cx="4178254" cy="4992035"/>
          </a:xfrm>
          <a:prstGeom prst="rect">
            <a:avLst/>
          </a:prstGeom>
        </p:spPr>
      </p:pic>
    </p:spTree>
    <p:extLst>
      <p:ext uri="{BB962C8B-B14F-4D97-AF65-F5344CB8AC3E}">
        <p14:creationId xmlns:p14="http://schemas.microsoft.com/office/powerpoint/2010/main" val="219043965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65978" y="950926"/>
            <a:ext cx="10587692" cy="674031"/>
          </a:xfrm>
          <a:prstGeom prst="rect">
            <a:avLst/>
          </a:prstGeom>
          <a:noFill/>
          <a:ln w="9525" algn="ctr">
            <a:noFill/>
            <a:miter lim="800000"/>
            <a:headEnd/>
            <a:tailEnd/>
          </a:ln>
        </p:spPr>
        <p:txBody>
          <a:bodyPr wrap="square" lIns="91440" tIns="45720" rIns="91440" bIns="45720" anchor="t">
            <a:spAutoFit/>
          </a:bodyPr>
          <a:lstStyle/>
          <a:p>
            <a:pPr fontAlgn="auto">
              <a:lnSpc>
                <a:spcPct val="90000"/>
              </a:lnSpc>
              <a:spcBef>
                <a:spcPts val="0"/>
              </a:spcBef>
              <a:spcAft>
                <a:spcPts val="0"/>
              </a:spcAft>
              <a:defRPr/>
            </a:pPr>
            <a:r>
              <a:rPr lang="en-US" sz="2100" b="1" i="1" kern="0" dirty="0">
                <a:solidFill>
                  <a:srgbClr val="000066"/>
                </a:solidFill>
                <a:latin typeface="Arial"/>
                <a:cs typeface="Arial"/>
              </a:rPr>
              <a:t>SUPERVISION –   (Super-Vision) Is DETECTIVE INTERNAL CONTROLS </a:t>
            </a:r>
          </a:p>
          <a:p>
            <a:pPr fontAlgn="auto">
              <a:lnSpc>
                <a:spcPct val="90000"/>
              </a:lnSpc>
              <a:spcBef>
                <a:spcPts val="0"/>
              </a:spcBef>
              <a:spcAft>
                <a:spcPts val="0"/>
              </a:spcAft>
              <a:defRPr/>
            </a:pPr>
            <a:endParaRPr lang="en-US" sz="2100" b="1" i="1" kern="0" dirty="0">
              <a:solidFill>
                <a:srgbClr val="000066"/>
              </a:solidFill>
              <a:latin typeface="Arial"/>
              <a:cs typeface="Arial"/>
            </a:endParaRPr>
          </a:p>
        </p:txBody>
      </p:sp>
      <p:sp>
        <p:nvSpPr>
          <p:cNvPr id="4" name="Slide Number Placeholder 3"/>
          <p:cNvSpPr>
            <a:spLocks noGrp="1"/>
          </p:cNvSpPr>
          <p:nvPr>
            <p:ph type="sldNum" sz="quarter" idx="12"/>
          </p:nvPr>
        </p:nvSpPr>
        <p:spPr/>
        <p:txBody>
          <a:bodyPr/>
          <a:lstStyle/>
          <a:p>
            <a:fld id="{EA58CA33-B5CF-4EC9-8BD5-934BBCB4C023}" type="slidenum">
              <a:rPr lang="en-US" altLang="en-US" smtClean="0"/>
              <a:pPr/>
              <a:t>15</a:t>
            </a:fld>
            <a:endParaRPr lang="en-US" altLang="en-US" dirty="0"/>
          </a:p>
        </p:txBody>
      </p:sp>
      <p:sp>
        <p:nvSpPr>
          <p:cNvPr id="3" name="Title 1">
            <a:extLst>
              <a:ext uri="{FF2B5EF4-FFF2-40B4-BE49-F238E27FC236}">
                <a16:creationId xmlns:a16="http://schemas.microsoft.com/office/drawing/2014/main" id="{2045C83B-5B12-4EC2-2697-6F0077E1931A}"/>
              </a:ext>
            </a:extLst>
          </p:cNvPr>
          <p:cNvSpPr txBox="1">
            <a:spLocks/>
          </p:cNvSpPr>
          <p:nvPr/>
        </p:nvSpPr>
        <p:spPr>
          <a:xfrm>
            <a:off x="2501559" y="0"/>
            <a:ext cx="7732099" cy="950926"/>
          </a:xfrm>
          <a:prstGeom prst="rect">
            <a:avLst/>
          </a:prstGeom>
        </p:spPr>
        <p:txBody>
          <a:bodyPr>
            <a:no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dirty="0">
                <a:solidFill>
                  <a:srgbClr val="FF0000"/>
                </a:solidFill>
                <a:ea typeface="Adobe Gothic Std B" panose="020B0800000000000000" pitchFamily="34" charset="-128"/>
                <a:cs typeface="Times New Roman" panose="02020603050405020304" pitchFamily="18" charset="0"/>
              </a:rPr>
              <a:t>Management Internal Controls Program </a:t>
            </a:r>
          </a:p>
        </p:txBody>
      </p:sp>
      <p:sp>
        <p:nvSpPr>
          <p:cNvPr id="2" name="TextBox 1">
            <a:extLst>
              <a:ext uri="{FF2B5EF4-FFF2-40B4-BE49-F238E27FC236}">
                <a16:creationId xmlns:a16="http://schemas.microsoft.com/office/drawing/2014/main" id="{B7FBE70B-19C7-9CF8-F146-FFBA0CDCEDF3}"/>
              </a:ext>
            </a:extLst>
          </p:cNvPr>
          <p:cNvSpPr txBox="1"/>
          <p:nvPr/>
        </p:nvSpPr>
        <p:spPr>
          <a:xfrm>
            <a:off x="557984" y="1451987"/>
            <a:ext cx="5985547" cy="5231370"/>
          </a:xfrm>
          <a:prstGeom prst="rect">
            <a:avLst/>
          </a:prstGeom>
          <a:noFill/>
        </p:spPr>
        <p:txBody>
          <a:bodyPr wrap="square" lIns="90619" tIns="45308" rIns="90619" bIns="45308" rtlCol="0">
            <a:spAutoFit/>
          </a:bodyPr>
          <a:lstStyle/>
          <a:p>
            <a:r>
              <a:rPr lang="en-US" sz="2400" b="1" dirty="0">
                <a:solidFill>
                  <a:srgbClr val="002060"/>
                </a:solidFill>
              </a:rPr>
              <a:t>Funds Accountability</a:t>
            </a:r>
          </a:p>
          <a:p>
            <a:pPr marL="800100" lvl="1" indent="-342900">
              <a:buFont typeface="Arial" panose="020B0604020202020204" pitchFamily="34" charset="0"/>
              <a:buChar char="•"/>
            </a:pPr>
            <a:r>
              <a:rPr lang="en-US" sz="2400" i="1" dirty="0">
                <a:solidFill>
                  <a:srgbClr val="002060"/>
                </a:solidFill>
              </a:rPr>
              <a:t>At the end of each day, funds in the safe will be counted using AF Form 2556</a:t>
            </a:r>
          </a:p>
          <a:p>
            <a:pPr marL="800100" lvl="1" indent="-342900">
              <a:buFont typeface="Arial" panose="020B0604020202020204" pitchFamily="34" charset="0"/>
              <a:buChar char="•"/>
            </a:pPr>
            <a:r>
              <a:rPr lang="en-US" sz="2400" i="1" dirty="0">
                <a:solidFill>
                  <a:srgbClr val="002060"/>
                </a:solidFill>
              </a:rPr>
              <a:t>If keeping the cash deposit separate from the change fund, annotate the amount of funds in the “Remarks” section</a:t>
            </a:r>
          </a:p>
          <a:p>
            <a:pPr marL="800100" lvl="1" indent="-342900">
              <a:buFont typeface="Arial" panose="020B0604020202020204" pitchFamily="34" charset="0"/>
              <a:buChar char="•"/>
            </a:pPr>
            <a:r>
              <a:rPr lang="en-US" sz="2400" i="1" dirty="0">
                <a:solidFill>
                  <a:srgbClr val="002060"/>
                </a:solidFill>
              </a:rPr>
              <a:t>Once verified, the safe may be secured and the SF702 filled out (“Closed by”)</a:t>
            </a:r>
          </a:p>
          <a:p>
            <a:endParaRPr lang="en-US" sz="2400" i="1" dirty="0">
              <a:solidFill>
                <a:srgbClr val="002060"/>
              </a:solidFill>
            </a:endParaRPr>
          </a:p>
          <a:p>
            <a:pPr marL="342900" indent="-342900">
              <a:buFont typeface="Arial" panose="020B0604020202020204" pitchFamily="34" charset="0"/>
              <a:buChar char="•"/>
            </a:pPr>
            <a:endParaRPr lang="en-US" sz="2400" i="1" dirty="0">
              <a:solidFill>
                <a:srgbClr val="002060"/>
              </a:solidFill>
            </a:endParaRPr>
          </a:p>
          <a:p>
            <a:endParaRPr lang="en-US" sz="2200" dirty="0">
              <a:solidFill>
                <a:srgbClr val="002060"/>
              </a:solidFill>
            </a:endParaRPr>
          </a:p>
        </p:txBody>
      </p:sp>
      <p:pic>
        <p:nvPicPr>
          <p:cNvPr id="5" name="Picture 4">
            <a:extLst>
              <a:ext uri="{FF2B5EF4-FFF2-40B4-BE49-F238E27FC236}">
                <a16:creationId xmlns:a16="http://schemas.microsoft.com/office/drawing/2014/main" id="{4485300D-1990-A2D5-C52D-CFFAC93286F0}"/>
              </a:ext>
            </a:extLst>
          </p:cNvPr>
          <p:cNvPicPr>
            <a:picLocks noChangeAspect="1"/>
          </p:cNvPicPr>
          <p:nvPr/>
        </p:nvPicPr>
        <p:blipFill>
          <a:blip r:embed="rId3"/>
          <a:stretch>
            <a:fillRect/>
          </a:stretch>
        </p:blipFill>
        <p:spPr>
          <a:xfrm>
            <a:off x="7372859" y="1368327"/>
            <a:ext cx="4042067" cy="5002327"/>
          </a:xfrm>
          <a:prstGeom prst="rect">
            <a:avLst/>
          </a:prstGeom>
        </p:spPr>
      </p:pic>
    </p:spTree>
    <p:extLst>
      <p:ext uri="{BB962C8B-B14F-4D97-AF65-F5344CB8AC3E}">
        <p14:creationId xmlns:p14="http://schemas.microsoft.com/office/powerpoint/2010/main" val="131766334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65978" y="950926"/>
            <a:ext cx="10587692" cy="674031"/>
          </a:xfrm>
          <a:prstGeom prst="rect">
            <a:avLst/>
          </a:prstGeom>
          <a:noFill/>
          <a:ln w="9525" algn="ctr">
            <a:noFill/>
            <a:miter lim="800000"/>
            <a:headEnd/>
            <a:tailEnd/>
          </a:ln>
        </p:spPr>
        <p:txBody>
          <a:bodyPr wrap="square" lIns="91440" tIns="45720" rIns="91440" bIns="45720" anchor="t">
            <a:spAutoFit/>
          </a:bodyPr>
          <a:lstStyle/>
          <a:p>
            <a:pPr fontAlgn="auto">
              <a:lnSpc>
                <a:spcPct val="90000"/>
              </a:lnSpc>
              <a:spcBef>
                <a:spcPts val="0"/>
              </a:spcBef>
              <a:spcAft>
                <a:spcPts val="0"/>
              </a:spcAft>
              <a:defRPr/>
            </a:pPr>
            <a:r>
              <a:rPr lang="en-US" sz="2100" b="1" i="1" kern="0" dirty="0">
                <a:solidFill>
                  <a:srgbClr val="000066"/>
                </a:solidFill>
                <a:latin typeface="Arial"/>
                <a:cs typeface="Arial"/>
              </a:rPr>
              <a:t>SUPERVISION –   (Super-Vision) Is DETECTIVE INTERNAL CONTROLS </a:t>
            </a:r>
          </a:p>
          <a:p>
            <a:pPr fontAlgn="auto">
              <a:lnSpc>
                <a:spcPct val="90000"/>
              </a:lnSpc>
              <a:spcBef>
                <a:spcPts val="0"/>
              </a:spcBef>
              <a:spcAft>
                <a:spcPts val="0"/>
              </a:spcAft>
              <a:defRPr/>
            </a:pPr>
            <a:endParaRPr lang="en-US" sz="2100" b="1" i="1" kern="0" dirty="0">
              <a:solidFill>
                <a:srgbClr val="000066"/>
              </a:solidFill>
              <a:latin typeface="Arial"/>
              <a:cs typeface="Arial"/>
            </a:endParaRPr>
          </a:p>
        </p:txBody>
      </p:sp>
      <p:sp>
        <p:nvSpPr>
          <p:cNvPr id="4" name="Slide Number Placeholder 3"/>
          <p:cNvSpPr>
            <a:spLocks noGrp="1"/>
          </p:cNvSpPr>
          <p:nvPr>
            <p:ph type="sldNum" sz="quarter" idx="12"/>
          </p:nvPr>
        </p:nvSpPr>
        <p:spPr/>
        <p:txBody>
          <a:bodyPr/>
          <a:lstStyle/>
          <a:p>
            <a:fld id="{EA58CA33-B5CF-4EC9-8BD5-934BBCB4C023}" type="slidenum">
              <a:rPr lang="en-US" altLang="en-US" smtClean="0"/>
              <a:pPr/>
              <a:t>16</a:t>
            </a:fld>
            <a:endParaRPr lang="en-US" altLang="en-US" dirty="0"/>
          </a:p>
        </p:txBody>
      </p:sp>
      <p:sp>
        <p:nvSpPr>
          <p:cNvPr id="3" name="Title 1">
            <a:extLst>
              <a:ext uri="{FF2B5EF4-FFF2-40B4-BE49-F238E27FC236}">
                <a16:creationId xmlns:a16="http://schemas.microsoft.com/office/drawing/2014/main" id="{2045C83B-5B12-4EC2-2697-6F0077E1931A}"/>
              </a:ext>
            </a:extLst>
          </p:cNvPr>
          <p:cNvSpPr txBox="1">
            <a:spLocks/>
          </p:cNvSpPr>
          <p:nvPr/>
        </p:nvSpPr>
        <p:spPr>
          <a:xfrm>
            <a:off x="2501559" y="0"/>
            <a:ext cx="7732099" cy="950926"/>
          </a:xfrm>
          <a:prstGeom prst="rect">
            <a:avLst/>
          </a:prstGeom>
        </p:spPr>
        <p:txBody>
          <a:bodyPr>
            <a:no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dirty="0">
                <a:solidFill>
                  <a:srgbClr val="FF0000"/>
                </a:solidFill>
                <a:ea typeface="Adobe Gothic Std B" panose="020B0800000000000000" pitchFamily="34" charset="-128"/>
                <a:cs typeface="Times New Roman" panose="02020603050405020304" pitchFamily="18" charset="0"/>
              </a:rPr>
              <a:t>Management Internal Controls Program </a:t>
            </a:r>
          </a:p>
        </p:txBody>
      </p:sp>
      <p:sp>
        <p:nvSpPr>
          <p:cNvPr id="2" name="TextBox 1">
            <a:extLst>
              <a:ext uri="{FF2B5EF4-FFF2-40B4-BE49-F238E27FC236}">
                <a16:creationId xmlns:a16="http://schemas.microsoft.com/office/drawing/2014/main" id="{B7FBE70B-19C7-9CF8-F146-FFBA0CDCEDF3}"/>
              </a:ext>
            </a:extLst>
          </p:cNvPr>
          <p:cNvSpPr txBox="1"/>
          <p:nvPr/>
        </p:nvSpPr>
        <p:spPr>
          <a:xfrm>
            <a:off x="557986" y="1451987"/>
            <a:ext cx="5460978" cy="4862038"/>
          </a:xfrm>
          <a:prstGeom prst="rect">
            <a:avLst/>
          </a:prstGeom>
          <a:noFill/>
        </p:spPr>
        <p:txBody>
          <a:bodyPr wrap="square" lIns="90619" tIns="45308" rIns="90619" bIns="45308" rtlCol="0">
            <a:spAutoFit/>
          </a:bodyPr>
          <a:lstStyle/>
          <a:p>
            <a:r>
              <a:rPr lang="en-US" sz="2400" b="1" dirty="0">
                <a:solidFill>
                  <a:srgbClr val="002060"/>
                </a:solidFill>
              </a:rPr>
              <a:t>Deposit Preparation</a:t>
            </a:r>
          </a:p>
          <a:p>
            <a:pPr marL="800100" lvl="1" indent="-342900">
              <a:buFont typeface="Arial" panose="020B0604020202020204" pitchFamily="34" charset="0"/>
              <a:buChar char="•"/>
            </a:pPr>
            <a:r>
              <a:rPr lang="en-US" sz="2400" i="1" dirty="0">
                <a:solidFill>
                  <a:srgbClr val="002060"/>
                </a:solidFill>
              </a:rPr>
              <a:t>The supervisor will take the POS report and transfer the accountability data to the form</a:t>
            </a:r>
          </a:p>
          <a:p>
            <a:pPr marL="800100" lvl="1" indent="-342900">
              <a:buFont typeface="Arial" panose="020B0604020202020204" pitchFamily="34" charset="0"/>
              <a:buChar char="•"/>
            </a:pPr>
            <a:endParaRPr lang="en-US" sz="2400" i="1" dirty="0">
              <a:solidFill>
                <a:srgbClr val="002060"/>
              </a:solidFill>
            </a:endParaRPr>
          </a:p>
          <a:p>
            <a:pPr marL="800100" lvl="1" indent="-342900">
              <a:buFont typeface="Arial" panose="020B0604020202020204" pitchFamily="34" charset="0"/>
              <a:buChar char="•"/>
            </a:pPr>
            <a:r>
              <a:rPr lang="en-US" sz="2400" i="1" dirty="0">
                <a:solidFill>
                  <a:srgbClr val="002060"/>
                </a:solidFill>
              </a:rPr>
              <a:t>Once accountability has been calculated, the cash deposit and credit card settlement can be added</a:t>
            </a:r>
          </a:p>
          <a:p>
            <a:pPr marL="1257300" lvl="2" indent="-342900">
              <a:buFont typeface="Arial" panose="020B0604020202020204" pitchFamily="34" charset="0"/>
              <a:buChar char="•"/>
            </a:pPr>
            <a:r>
              <a:rPr lang="en-US" sz="2400" i="1" dirty="0"/>
              <a:t>Calculate the over/short at this time</a:t>
            </a:r>
            <a:endParaRPr lang="en-US" sz="2400" b="1" i="1" dirty="0"/>
          </a:p>
          <a:p>
            <a:endParaRPr lang="en-US" sz="2400" i="1" dirty="0">
              <a:solidFill>
                <a:srgbClr val="002060"/>
              </a:solidFill>
            </a:endParaRPr>
          </a:p>
          <a:p>
            <a:endParaRPr lang="en-US" sz="2200" dirty="0">
              <a:solidFill>
                <a:srgbClr val="002060"/>
              </a:solidFill>
            </a:endParaRPr>
          </a:p>
        </p:txBody>
      </p:sp>
      <p:pic>
        <p:nvPicPr>
          <p:cNvPr id="6" name="Picture 5">
            <a:extLst>
              <a:ext uri="{FF2B5EF4-FFF2-40B4-BE49-F238E27FC236}">
                <a16:creationId xmlns:a16="http://schemas.microsoft.com/office/drawing/2014/main" id="{56A44ADE-0D52-384C-A4A6-0015B8E1DEBB}"/>
              </a:ext>
            </a:extLst>
          </p:cNvPr>
          <p:cNvPicPr>
            <a:picLocks noChangeAspect="1"/>
          </p:cNvPicPr>
          <p:nvPr/>
        </p:nvPicPr>
        <p:blipFill>
          <a:blip r:embed="rId3"/>
          <a:stretch>
            <a:fillRect/>
          </a:stretch>
        </p:blipFill>
        <p:spPr>
          <a:xfrm>
            <a:off x="6721351" y="1258907"/>
            <a:ext cx="4904671" cy="4870588"/>
          </a:xfrm>
          <a:prstGeom prst="rect">
            <a:avLst/>
          </a:prstGeom>
        </p:spPr>
      </p:pic>
      <p:sp>
        <p:nvSpPr>
          <p:cNvPr id="8" name="Rectangle 7">
            <a:extLst>
              <a:ext uri="{FF2B5EF4-FFF2-40B4-BE49-F238E27FC236}">
                <a16:creationId xmlns:a16="http://schemas.microsoft.com/office/drawing/2014/main" id="{225F93A6-81B8-2AA0-F9A2-9F90A735D327}"/>
              </a:ext>
            </a:extLst>
          </p:cNvPr>
          <p:cNvSpPr/>
          <p:nvPr/>
        </p:nvSpPr>
        <p:spPr bwMode="auto">
          <a:xfrm>
            <a:off x="8147374" y="2761959"/>
            <a:ext cx="3478648" cy="1676400"/>
          </a:xfrm>
          <a:prstGeom prst="rect">
            <a:avLst/>
          </a:prstGeom>
          <a:noFill/>
          <a:ln w="57150" cap="flat" cmpd="sng" algn="ctr">
            <a:solidFill>
              <a:srgbClr val="FFC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cxnSp>
        <p:nvCxnSpPr>
          <p:cNvPr id="9" name="Straight Arrow Connector 8">
            <a:extLst>
              <a:ext uri="{FF2B5EF4-FFF2-40B4-BE49-F238E27FC236}">
                <a16:creationId xmlns:a16="http://schemas.microsoft.com/office/drawing/2014/main" id="{0C9A51E0-CD68-FF13-4C18-D4102F04BA89}"/>
              </a:ext>
            </a:extLst>
          </p:cNvPr>
          <p:cNvCxnSpPr>
            <a:cxnSpLocks/>
          </p:cNvCxnSpPr>
          <p:nvPr/>
        </p:nvCxnSpPr>
        <p:spPr bwMode="auto">
          <a:xfrm>
            <a:off x="5375868" y="2354976"/>
            <a:ext cx="2771506" cy="913346"/>
          </a:xfrm>
          <a:prstGeom prst="straightConnector1">
            <a:avLst/>
          </a:prstGeom>
          <a:solidFill>
            <a:srgbClr val="0C2D83"/>
          </a:solidFill>
          <a:ln w="12700" cap="flat" cmpd="sng" algn="ctr">
            <a:solidFill>
              <a:srgbClr val="FFC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FA54F6F6-9034-BFBB-AF58-82CDC957D19D}"/>
              </a:ext>
            </a:extLst>
          </p:cNvPr>
          <p:cNvSpPr/>
          <p:nvPr/>
        </p:nvSpPr>
        <p:spPr bwMode="auto">
          <a:xfrm flipV="1">
            <a:off x="8155367" y="4520084"/>
            <a:ext cx="3478648" cy="1295400"/>
          </a:xfrm>
          <a:prstGeom prst="rect">
            <a:avLst/>
          </a:prstGeom>
          <a:noFill/>
          <a:ln w="57150" cap="flat" cmpd="sng" algn="ctr">
            <a:solidFill>
              <a:srgbClr val="00B0F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cxnSp>
        <p:nvCxnSpPr>
          <p:cNvPr id="14" name="Straight Arrow Connector 13">
            <a:extLst>
              <a:ext uri="{FF2B5EF4-FFF2-40B4-BE49-F238E27FC236}">
                <a16:creationId xmlns:a16="http://schemas.microsoft.com/office/drawing/2014/main" id="{1A8F06AD-83EF-2C3F-4398-2854A2CF547E}"/>
              </a:ext>
            </a:extLst>
          </p:cNvPr>
          <p:cNvCxnSpPr>
            <a:cxnSpLocks/>
          </p:cNvCxnSpPr>
          <p:nvPr/>
        </p:nvCxnSpPr>
        <p:spPr bwMode="auto">
          <a:xfrm>
            <a:off x="4330840" y="5406013"/>
            <a:ext cx="6953459" cy="311499"/>
          </a:xfrm>
          <a:prstGeom prst="straightConnector1">
            <a:avLst/>
          </a:prstGeom>
          <a:solidFill>
            <a:srgbClr val="0C2D83"/>
          </a:solidFill>
          <a:ln w="127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54681726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65978" y="950926"/>
            <a:ext cx="10587692" cy="674031"/>
          </a:xfrm>
          <a:prstGeom prst="rect">
            <a:avLst/>
          </a:prstGeom>
          <a:noFill/>
          <a:ln w="9525" algn="ctr">
            <a:noFill/>
            <a:miter lim="800000"/>
            <a:headEnd/>
            <a:tailEnd/>
          </a:ln>
        </p:spPr>
        <p:txBody>
          <a:bodyPr wrap="square" lIns="91440" tIns="45720" rIns="91440" bIns="45720" anchor="t">
            <a:spAutoFit/>
          </a:bodyPr>
          <a:lstStyle/>
          <a:p>
            <a:pPr fontAlgn="auto">
              <a:lnSpc>
                <a:spcPct val="90000"/>
              </a:lnSpc>
              <a:spcBef>
                <a:spcPts val="0"/>
              </a:spcBef>
              <a:spcAft>
                <a:spcPts val="0"/>
              </a:spcAft>
              <a:defRPr/>
            </a:pPr>
            <a:r>
              <a:rPr lang="en-US" sz="2100" b="1" i="1" kern="0" dirty="0">
                <a:solidFill>
                  <a:srgbClr val="000066"/>
                </a:solidFill>
                <a:latin typeface="Arial"/>
                <a:cs typeface="Arial"/>
              </a:rPr>
              <a:t>SUPERVISION –   (Super-Vision) Is DETECTIVE INTERNAL CONTROLS </a:t>
            </a:r>
          </a:p>
          <a:p>
            <a:pPr fontAlgn="auto">
              <a:lnSpc>
                <a:spcPct val="90000"/>
              </a:lnSpc>
              <a:spcBef>
                <a:spcPts val="0"/>
              </a:spcBef>
              <a:spcAft>
                <a:spcPts val="0"/>
              </a:spcAft>
              <a:defRPr/>
            </a:pPr>
            <a:endParaRPr lang="en-US" sz="2100" b="1" i="1" kern="0" dirty="0">
              <a:solidFill>
                <a:srgbClr val="000066"/>
              </a:solidFill>
              <a:latin typeface="Arial"/>
              <a:cs typeface="Arial"/>
            </a:endParaRPr>
          </a:p>
        </p:txBody>
      </p:sp>
      <p:sp>
        <p:nvSpPr>
          <p:cNvPr id="4" name="Slide Number Placeholder 3"/>
          <p:cNvSpPr>
            <a:spLocks noGrp="1"/>
          </p:cNvSpPr>
          <p:nvPr>
            <p:ph type="sldNum" sz="quarter" idx="12"/>
          </p:nvPr>
        </p:nvSpPr>
        <p:spPr/>
        <p:txBody>
          <a:bodyPr/>
          <a:lstStyle/>
          <a:p>
            <a:fld id="{EA58CA33-B5CF-4EC9-8BD5-934BBCB4C023}" type="slidenum">
              <a:rPr lang="en-US" altLang="en-US" smtClean="0"/>
              <a:pPr/>
              <a:t>17</a:t>
            </a:fld>
            <a:endParaRPr lang="en-US" altLang="en-US" dirty="0"/>
          </a:p>
        </p:txBody>
      </p:sp>
      <p:sp>
        <p:nvSpPr>
          <p:cNvPr id="3" name="Title 1">
            <a:extLst>
              <a:ext uri="{FF2B5EF4-FFF2-40B4-BE49-F238E27FC236}">
                <a16:creationId xmlns:a16="http://schemas.microsoft.com/office/drawing/2014/main" id="{2045C83B-5B12-4EC2-2697-6F0077E1931A}"/>
              </a:ext>
            </a:extLst>
          </p:cNvPr>
          <p:cNvSpPr txBox="1">
            <a:spLocks/>
          </p:cNvSpPr>
          <p:nvPr/>
        </p:nvSpPr>
        <p:spPr>
          <a:xfrm>
            <a:off x="2501559" y="0"/>
            <a:ext cx="7732099" cy="950926"/>
          </a:xfrm>
          <a:prstGeom prst="rect">
            <a:avLst/>
          </a:prstGeom>
        </p:spPr>
        <p:txBody>
          <a:bodyPr>
            <a:no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dirty="0">
                <a:solidFill>
                  <a:srgbClr val="FF0000"/>
                </a:solidFill>
                <a:ea typeface="Adobe Gothic Std B" panose="020B0800000000000000" pitchFamily="34" charset="-128"/>
                <a:cs typeface="Times New Roman" panose="02020603050405020304" pitchFamily="18" charset="0"/>
              </a:rPr>
              <a:t>Management Internal Controls Program </a:t>
            </a:r>
          </a:p>
        </p:txBody>
      </p:sp>
      <p:sp>
        <p:nvSpPr>
          <p:cNvPr id="2" name="TextBox 1">
            <a:extLst>
              <a:ext uri="{FF2B5EF4-FFF2-40B4-BE49-F238E27FC236}">
                <a16:creationId xmlns:a16="http://schemas.microsoft.com/office/drawing/2014/main" id="{B7FBE70B-19C7-9CF8-F146-FFBA0CDCEDF3}"/>
              </a:ext>
            </a:extLst>
          </p:cNvPr>
          <p:cNvSpPr txBox="1"/>
          <p:nvPr/>
        </p:nvSpPr>
        <p:spPr>
          <a:xfrm>
            <a:off x="565977" y="1361551"/>
            <a:ext cx="5683021" cy="5970033"/>
          </a:xfrm>
          <a:prstGeom prst="rect">
            <a:avLst/>
          </a:prstGeom>
          <a:noFill/>
        </p:spPr>
        <p:txBody>
          <a:bodyPr wrap="square" lIns="90619" tIns="45308" rIns="90619" bIns="45308" rtlCol="0">
            <a:spAutoFit/>
          </a:bodyPr>
          <a:lstStyle/>
          <a:p>
            <a:r>
              <a:rPr lang="en-US" sz="2400" b="1" dirty="0">
                <a:solidFill>
                  <a:srgbClr val="002060"/>
                </a:solidFill>
              </a:rPr>
              <a:t>Deposit Preparation </a:t>
            </a:r>
            <a:r>
              <a:rPr lang="en-US" sz="2400" b="1" dirty="0" err="1">
                <a:solidFill>
                  <a:srgbClr val="002060"/>
                </a:solidFill>
              </a:rPr>
              <a:t>cont</a:t>
            </a:r>
            <a:r>
              <a:rPr lang="en-US" sz="2400" b="1" dirty="0">
                <a:solidFill>
                  <a:srgbClr val="002060"/>
                </a:solidFill>
              </a:rPr>
              <a:t>…</a:t>
            </a:r>
          </a:p>
          <a:p>
            <a:pPr marL="800100" lvl="1" indent="-342900">
              <a:buFont typeface="Arial" panose="020B0604020202020204" pitchFamily="34" charset="0"/>
              <a:buChar char="•"/>
            </a:pPr>
            <a:r>
              <a:rPr lang="en-US" sz="2400" i="1" dirty="0">
                <a:solidFill>
                  <a:srgbClr val="002060"/>
                </a:solidFill>
              </a:rPr>
              <a:t>If a cash overage or shortage of $10.00 or more exists between the cash and POS report, contact your Resource Manager, in writing, immediately</a:t>
            </a:r>
          </a:p>
          <a:p>
            <a:pPr marL="800100" lvl="1" indent="-342900">
              <a:buFont typeface="Arial" panose="020B0604020202020204" pitchFamily="34" charset="0"/>
              <a:buChar char="•"/>
            </a:pPr>
            <a:r>
              <a:rPr lang="en-US" sz="2400" i="1" dirty="0">
                <a:solidFill>
                  <a:srgbClr val="002060"/>
                </a:solidFill>
              </a:rPr>
              <a:t>At no time should this be calculated in front of cashier, nor should a manual “correction” be made to the cash deposit</a:t>
            </a:r>
          </a:p>
          <a:p>
            <a:pPr marL="800100" lvl="1" indent="-342900">
              <a:buFont typeface="Arial" panose="020B0604020202020204" pitchFamily="34" charset="0"/>
              <a:buChar char="•"/>
            </a:pPr>
            <a:r>
              <a:rPr lang="en-US" sz="2400" i="1" dirty="0">
                <a:solidFill>
                  <a:srgbClr val="002060"/>
                </a:solidFill>
              </a:rPr>
              <a:t>Employees can </a:t>
            </a:r>
            <a:r>
              <a:rPr lang="en-US" sz="2400" b="1" i="1" dirty="0">
                <a:solidFill>
                  <a:srgbClr val="FF0000"/>
                </a:solidFill>
              </a:rPr>
              <a:t>not</a:t>
            </a:r>
            <a:r>
              <a:rPr lang="en-US" sz="2400" i="1" dirty="0">
                <a:solidFill>
                  <a:srgbClr val="002060"/>
                </a:solidFill>
              </a:rPr>
              <a:t> use their personal funds to correct shortages nor take cash from overages</a:t>
            </a:r>
            <a:endParaRPr lang="en-US" sz="2400" b="1" i="1" dirty="0"/>
          </a:p>
          <a:p>
            <a:endParaRPr lang="en-US" sz="2400" i="1" dirty="0">
              <a:solidFill>
                <a:srgbClr val="002060"/>
              </a:solidFill>
            </a:endParaRPr>
          </a:p>
          <a:p>
            <a:endParaRPr lang="en-US" sz="2200" dirty="0">
              <a:solidFill>
                <a:srgbClr val="002060"/>
              </a:solidFill>
            </a:endParaRPr>
          </a:p>
        </p:txBody>
      </p:sp>
      <p:pic>
        <p:nvPicPr>
          <p:cNvPr id="6" name="Picture 5">
            <a:extLst>
              <a:ext uri="{FF2B5EF4-FFF2-40B4-BE49-F238E27FC236}">
                <a16:creationId xmlns:a16="http://schemas.microsoft.com/office/drawing/2014/main" id="{56A44ADE-0D52-384C-A4A6-0015B8E1DEBB}"/>
              </a:ext>
            </a:extLst>
          </p:cNvPr>
          <p:cNvPicPr>
            <a:picLocks noChangeAspect="1"/>
          </p:cNvPicPr>
          <p:nvPr/>
        </p:nvPicPr>
        <p:blipFill>
          <a:blip r:embed="rId3"/>
          <a:stretch>
            <a:fillRect/>
          </a:stretch>
        </p:blipFill>
        <p:spPr>
          <a:xfrm>
            <a:off x="6721351" y="1258907"/>
            <a:ext cx="4904671" cy="4870588"/>
          </a:xfrm>
          <a:prstGeom prst="rect">
            <a:avLst/>
          </a:prstGeom>
        </p:spPr>
      </p:pic>
      <p:cxnSp>
        <p:nvCxnSpPr>
          <p:cNvPr id="14" name="Straight Arrow Connector 13">
            <a:extLst>
              <a:ext uri="{FF2B5EF4-FFF2-40B4-BE49-F238E27FC236}">
                <a16:creationId xmlns:a16="http://schemas.microsoft.com/office/drawing/2014/main" id="{1A8F06AD-83EF-2C3F-4398-2854A2CF547E}"/>
              </a:ext>
            </a:extLst>
          </p:cNvPr>
          <p:cNvCxnSpPr>
            <a:cxnSpLocks/>
          </p:cNvCxnSpPr>
          <p:nvPr/>
        </p:nvCxnSpPr>
        <p:spPr bwMode="auto">
          <a:xfrm>
            <a:off x="4612194" y="3429000"/>
            <a:ext cx="6893169" cy="2328705"/>
          </a:xfrm>
          <a:prstGeom prst="straightConnector1">
            <a:avLst/>
          </a:prstGeom>
          <a:solidFill>
            <a:srgbClr val="0C2D83"/>
          </a:solidFill>
          <a:ln w="127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47134654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65978" y="950926"/>
            <a:ext cx="10587692" cy="674031"/>
          </a:xfrm>
          <a:prstGeom prst="rect">
            <a:avLst/>
          </a:prstGeom>
          <a:noFill/>
          <a:ln w="9525" algn="ctr">
            <a:noFill/>
            <a:miter lim="800000"/>
            <a:headEnd/>
            <a:tailEnd/>
          </a:ln>
        </p:spPr>
        <p:txBody>
          <a:bodyPr wrap="square" lIns="91440" tIns="45720" rIns="91440" bIns="45720" anchor="t">
            <a:spAutoFit/>
          </a:bodyPr>
          <a:lstStyle/>
          <a:p>
            <a:pPr fontAlgn="auto">
              <a:lnSpc>
                <a:spcPct val="90000"/>
              </a:lnSpc>
              <a:spcBef>
                <a:spcPts val="0"/>
              </a:spcBef>
              <a:spcAft>
                <a:spcPts val="0"/>
              </a:spcAft>
              <a:defRPr/>
            </a:pPr>
            <a:r>
              <a:rPr lang="en-US" sz="2100" b="1" i="1" kern="0" dirty="0">
                <a:solidFill>
                  <a:srgbClr val="000066"/>
                </a:solidFill>
                <a:latin typeface="Arial"/>
                <a:cs typeface="Arial"/>
              </a:rPr>
              <a:t>SUPERVISION –   (Super-Vision) Is DETECTIVE INTERNAL CONTROLS </a:t>
            </a:r>
          </a:p>
          <a:p>
            <a:pPr fontAlgn="auto">
              <a:lnSpc>
                <a:spcPct val="90000"/>
              </a:lnSpc>
              <a:spcBef>
                <a:spcPts val="0"/>
              </a:spcBef>
              <a:spcAft>
                <a:spcPts val="0"/>
              </a:spcAft>
              <a:defRPr/>
            </a:pPr>
            <a:endParaRPr lang="en-US" sz="2100" b="1" i="1" kern="0" dirty="0">
              <a:solidFill>
                <a:srgbClr val="000066"/>
              </a:solidFill>
              <a:latin typeface="Arial"/>
              <a:cs typeface="Arial"/>
            </a:endParaRPr>
          </a:p>
        </p:txBody>
      </p:sp>
      <p:sp>
        <p:nvSpPr>
          <p:cNvPr id="4" name="Slide Number Placeholder 3"/>
          <p:cNvSpPr>
            <a:spLocks noGrp="1"/>
          </p:cNvSpPr>
          <p:nvPr>
            <p:ph type="sldNum" sz="quarter" idx="12"/>
          </p:nvPr>
        </p:nvSpPr>
        <p:spPr/>
        <p:txBody>
          <a:bodyPr/>
          <a:lstStyle/>
          <a:p>
            <a:fld id="{EA58CA33-B5CF-4EC9-8BD5-934BBCB4C023}" type="slidenum">
              <a:rPr lang="en-US" altLang="en-US" smtClean="0"/>
              <a:pPr/>
              <a:t>18</a:t>
            </a:fld>
            <a:endParaRPr lang="en-US" altLang="en-US" dirty="0"/>
          </a:p>
        </p:txBody>
      </p:sp>
      <p:sp>
        <p:nvSpPr>
          <p:cNvPr id="3" name="Title 1">
            <a:extLst>
              <a:ext uri="{FF2B5EF4-FFF2-40B4-BE49-F238E27FC236}">
                <a16:creationId xmlns:a16="http://schemas.microsoft.com/office/drawing/2014/main" id="{2045C83B-5B12-4EC2-2697-6F0077E1931A}"/>
              </a:ext>
            </a:extLst>
          </p:cNvPr>
          <p:cNvSpPr txBox="1">
            <a:spLocks/>
          </p:cNvSpPr>
          <p:nvPr/>
        </p:nvSpPr>
        <p:spPr>
          <a:xfrm>
            <a:off x="2501559" y="0"/>
            <a:ext cx="7732099" cy="950926"/>
          </a:xfrm>
          <a:prstGeom prst="rect">
            <a:avLst/>
          </a:prstGeom>
        </p:spPr>
        <p:txBody>
          <a:bodyPr>
            <a:no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dirty="0">
                <a:solidFill>
                  <a:srgbClr val="FF0000"/>
                </a:solidFill>
                <a:ea typeface="Adobe Gothic Std B" panose="020B0800000000000000" pitchFamily="34" charset="-128"/>
                <a:cs typeface="Times New Roman" panose="02020603050405020304" pitchFamily="18" charset="0"/>
              </a:rPr>
              <a:t>Management Internal Controls Program </a:t>
            </a:r>
          </a:p>
        </p:txBody>
      </p:sp>
      <p:sp>
        <p:nvSpPr>
          <p:cNvPr id="2" name="TextBox 1">
            <a:extLst>
              <a:ext uri="{FF2B5EF4-FFF2-40B4-BE49-F238E27FC236}">
                <a16:creationId xmlns:a16="http://schemas.microsoft.com/office/drawing/2014/main" id="{B7FBE70B-19C7-9CF8-F146-FFBA0CDCEDF3}"/>
              </a:ext>
            </a:extLst>
          </p:cNvPr>
          <p:cNvSpPr txBox="1"/>
          <p:nvPr/>
        </p:nvSpPr>
        <p:spPr>
          <a:xfrm>
            <a:off x="565978" y="1361551"/>
            <a:ext cx="5460978" cy="4862038"/>
          </a:xfrm>
          <a:prstGeom prst="rect">
            <a:avLst/>
          </a:prstGeom>
          <a:noFill/>
        </p:spPr>
        <p:txBody>
          <a:bodyPr wrap="square" lIns="90619" tIns="45308" rIns="90619" bIns="45308" rtlCol="0">
            <a:spAutoFit/>
          </a:bodyPr>
          <a:lstStyle/>
          <a:p>
            <a:r>
              <a:rPr lang="en-US" sz="2400" b="1" dirty="0">
                <a:solidFill>
                  <a:srgbClr val="002060"/>
                </a:solidFill>
              </a:rPr>
              <a:t>Deposit Preparation </a:t>
            </a:r>
            <a:r>
              <a:rPr lang="en-US" sz="2400" b="1" dirty="0" err="1">
                <a:solidFill>
                  <a:srgbClr val="002060"/>
                </a:solidFill>
              </a:rPr>
              <a:t>cont</a:t>
            </a:r>
            <a:r>
              <a:rPr lang="en-US" sz="2400" b="1" dirty="0">
                <a:solidFill>
                  <a:srgbClr val="002060"/>
                </a:solidFill>
              </a:rPr>
              <a:t>…</a:t>
            </a:r>
          </a:p>
          <a:p>
            <a:endParaRPr lang="en-US" sz="2400" b="1" dirty="0">
              <a:solidFill>
                <a:srgbClr val="002060"/>
              </a:solidFill>
            </a:endParaRPr>
          </a:p>
          <a:p>
            <a:pPr marL="800100" lvl="1" indent="-342900">
              <a:buFont typeface="Arial" panose="020B0604020202020204" pitchFamily="34" charset="0"/>
              <a:buChar char="•"/>
            </a:pPr>
            <a:r>
              <a:rPr lang="en-US" sz="2400" i="1" dirty="0">
                <a:solidFill>
                  <a:srgbClr val="002060"/>
                </a:solidFill>
              </a:rPr>
              <a:t>Post your daily revenue using AF Form 1876 (through the SAIS / NAFDIS program)</a:t>
            </a:r>
          </a:p>
          <a:p>
            <a:pPr lvl="1"/>
            <a:endParaRPr lang="en-US" sz="2400" i="1" dirty="0">
              <a:solidFill>
                <a:srgbClr val="002060"/>
              </a:solidFill>
            </a:endParaRPr>
          </a:p>
          <a:p>
            <a:pPr marL="800100" lvl="1" indent="-342900">
              <a:buFont typeface="Arial" panose="020B0604020202020204" pitchFamily="34" charset="0"/>
              <a:buChar char="•"/>
            </a:pPr>
            <a:r>
              <a:rPr lang="en-US" sz="2400" i="1" dirty="0">
                <a:solidFill>
                  <a:srgbClr val="002060"/>
                </a:solidFill>
              </a:rPr>
              <a:t>Pay close attention to the lines of accounting utilized for each transaction </a:t>
            </a:r>
          </a:p>
          <a:p>
            <a:pPr marL="1257300" lvl="2" indent="-342900">
              <a:buFont typeface="Arial" panose="020B0604020202020204" pitchFamily="34" charset="0"/>
              <a:buChar char="•"/>
            </a:pPr>
            <a:r>
              <a:rPr lang="en-US" sz="2400" i="1" dirty="0">
                <a:solidFill>
                  <a:srgbClr val="002060"/>
                </a:solidFill>
              </a:rPr>
              <a:t>(see slide “Lines of Accounting”)</a:t>
            </a:r>
            <a:endParaRPr lang="en-US" sz="2400" b="1" i="1" dirty="0"/>
          </a:p>
          <a:p>
            <a:endParaRPr lang="en-US" sz="2400" i="1" dirty="0">
              <a:solidFill>
                <a:srgbClr val="002060"/>
              </a:solidFill>
            </a:endParaRPr>
          </a:p>
          <a:p>
            <a:endParaRPr lang="en-US" sz="2200" dirty="0">
              <a:solidFill>
                <a:srgbClr val="002060"/>
              </a:solidFill>
            </a:endParaRPr>
          </a:p>
        </p:txBody>
      </p:sp>
      <p:pic>
        <p:nvPicPr>
          <p:cNvPr id="5" name="Picture 4">
            <a:extLst>
              <a:ext uri="{FF2B5EF4-FFF2-40B4-BE49-F238E27FC236}">
                <a16:creationId xmlns:a16="http://schemas.microsoft.com/office/drawing/2014/main" id="{8013CED8-6976-BB11-BE42-72D3DCF1D288}"/>
              </a:ext>
            </a:extLst>
          </p:cNvPr>
          <p:cNvPicPr>
            <a:picLocks noChangeAspect="1"/>
          </p:cNvPicPr>
          <p:nvPr/>
        </p:nvPicPr>
        <p:blipFill>
          <a:blip r:embed="rId3"/>
          <a:stretch>
            <a:fillRect/>
          </a:stretch>
        </p:blipFill>
        <p:spPr>
          <a:xfrm>
            <a:off x="6712298" y="1282916"/>
            <a:ext cx="4662435" cy="4904285"/>
          </a:xfrm>
          <a:prstGeom prst="rect">
            <a:avLst/>
          </a:prstGeom>
        </p:spPr>
      </p:pic>
      <p:sp>
        <p:nvSpPr>
          <p:cNvPr id="8" name="Rectangle 7">
            <a:extLst>
              <a:ext uri="{FF2B5EF4-FFF2-40B4-BE49-F238E27FC236}">
                <a16:creationId xmlns:a16="http://schemas.microsoft.com/office/drawing/2014/main" id="{BF671B5F-1A98-A00B-F1E7-70F15884E30A}"/>
              </a:ext>
            </a:extLst>
          </p:cNvPr>
          <p:cNvSpPr/>
          <p:nvPr/>
        </p:nvSpPr>
        <p:spPr bwMode="auto">
          <a:xfrm>
            <a:off x="7043895" y="2488642"/>
            <a:ext cx="4180113" cy="3086442"/>
          </a:xfrm>
          <a:prstGeom prst="rect">
            <a:avLst/>
          </a:prstGeom>
          <a:noFill/>
          <a:ln w="57150" cap="flat" cmpd="sng" algn="ctr">
            <a:solidFill>
              <a:srgbClr val="FFC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53917274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65978" y="950926"/>
            <a:ext cx="10587692" cy="674031"/>
          </a:xfrm>
          <a:prstGeom prst="rect">
            <a:avLst/>
          </a:prstGeom>
          <a:noFill/>
          <a:ln w="9525" algn="ctr">
            <a:noFill/>
            <a:miter lim="800000"/>
            <a:headEnd/>
            <a:tailEnd/>
          </a:ln>
        </p:spPr>
        <p:txBody>
          <a:bodyPr wrap="square" lIns="91440" tIns="45720" rIns="91440" bIns="45720" anchor="t">
            <a:spAutoFit/>
          </a:bodyPr>
          <a:lstStyle/>
          <a:p>
            <a:pPr fontAlgn="auto">
              <a:lnSpc>
                <a:spcPct val="90000"/>
              </a:lnSpc>
              <a:spcBef>
                <a:spcPts val="0"/>
              </a:spcBef>
              <a:spcAft>
                <a:spcPts val="0"/>
              </a:spcAft>
              <a:defRPr/>
            </a:pPr>
            <a:r>
              <a:rPr lang="en-US" sz="2100" b="1" i="1" kern="0" dirty="0">
                <a:solidFill>
                  <a:srgbClr val="000066"/>
                </a:solidFill>
                <a:latin typeface="Arial"/>
                <a:cs typeface="Arial"/>
              </a:rPr>
              <a:t>SUPERVISION –   (Super-Vision) Is DETECTIVE INTERNAL CONTROLS </a:t>
            </a:r>
          </a:p>
          <a:p>
            <a:pPr fontAlgn="auto">
              <a:lnSpc>
                <a:spcPct val="90000"/>
              </a:lnSpc>
              <a:spcBef>
                <a:spcPts val="0"/>
              </a:spcBef>
              <a:spcAft>
                <a:spcPts val="0"/>
              </a:spcAft>
              <a:defRPr/>
            </a:pPr>
            <a:endParaRPr lang="en-US" sz="2100" b="1" i="1" kern="0" dirty="0">
              <a:solidFill>
                <a:srgbClr val="000066"/>
              </a:solidFill>
              <a:latin typeface="Arial"/>
              <a:cs typeface="Arial"/>
            </a:endParaRPr>
          </a:p>
        </p:txBody>
      </p:sp>
      <p:sp>
        <p:nvSpPr>
          <p:cNvPr id="4" name="Slide Number Placeholder 3"/>
          <p:cNvSpPr>
            <a:spLocks noGrp="1"/>
          </p:cNvSpPr>
          <p:nvPr>
            <p:ph type="sldNum" sz="quarter" idx="12"/>
          </p:nvPr>
        </p:nvSpPr>
        <p:spPr/>
        <p:txBody>
          <a:bodyPr/>
          <a:lstStyle/>
          <a:p>
            <a:fld id="{EA58CA33-B5CF-4EC9-8BD5-934BBCB4C023}" type="slidenum">
              <a:rPr lang="en-US" altLang="en-US" smtClean="0"/>
              <a:pPr/>
              <a:t>19</a:t>
            </a:fld>
            <a:endParaRPr lang="en-US" altLang="en-US" dirty="0"/>
          </a:p>
        </p:txBody>
      </p:sp>
      <p:sp>
        <p:nvSpPr>
          <p:cNvPr id="3" name="Title 1">
            <a:extLst>
              <a:ext uri="{FF2B5EF4-FFF2-40B4-BE49-F238E27FC236}">
                <a16:creationId xmlns:a16="http://schemas.microsoft.com/office/drawing/2014/main" id="{2045C83B-5B12-4EC2-2697-6F0077E1931A}"/>
              </a:ext>
            </a:extLst>
          </p:cNvPr>
          <p:cNvSpPr txBox="1">
            <a:spLocks/>
          </p:cNvSpPr>
          <p:nvPr/>
        </p:nvSpPr>
        <p:spPr>
          <a:xfrm>
            <a:off x="2501559" y="0"/>
            <a:ext cx="7732099" cy="950926"/>
          </a:xfrm>
          <a:prstGeom prst="rect">
            <a:avLst/>
          </a:prstGeom>
        </p:spPr>
        <p:txBody>
          <a:bodyPr>
            <a:no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dirty="0">
                <a:solidFill>
                  <a:srgbClr val="FF0000"/>
                </a:solidFill>
                <a:ea typeface="Adobe Gothic Std B" panose="020B0800000000000000" pitchFamily="34" charset="-128"/>
                <a:cs typeface="Times New Roman" panose="02020603050405020304" pitchFamily="18" charset="0"/>
              </a:rPr>
              <a:t>Management Internal Controls Program </a:t>
            </a:r>
          </a:p>
        </p:txBody>
      </p:sp>
      <p:sp>
        <p:nvSpPr>
          <p:cNvPr id="2" name="TextBox 1">
            <a:extLst>
              <a:ext uri="{FF2B5EF4-FFF2-40B4-BE49-F238E27FC236}">
                <a16:creationId xmlns:a16="http://schemas.microsoft.com/office/drawing/2014/main" id="{B7FBE70B-19C7-9CF8-F146-FFBA0CDCEDF3}"/>
              </a:ext>
            </a:extLst>
          </p:cNvPr>
          <p:cNvSpPr txBox="1"/>
          <p:nvPr/>
        </p:nvSpPr>
        <p:spPr>
          <a:xfrm>
            <a:off x="565978" y="1361551"/>
            <a:ext cx="5603710" cy="5231370"/>
          </a:xfrm>
          <a:prstGeom prst="rect">
            <a:avLst/>
          </a:prstGeom>
          <a:noFill/>
        </p:spPr>
        <p:txBody>
          <a:bodyPr wrap="square" lIns="90619" tIns="45308" rIns="90619" bIns="45308" rtlCol="0">
            <a:spAutoFit/>
          </a:bodyPr>
          <a:lstStyle/>
          <a:p>
            <a:r>
              <a:rPr lang="en-US" sz="2400" b="1" dirty="0">
                <a:solidFill>
                  <a:srgbClr val="002060"/>
                </a:solidFill>
              </a:rPr>
              <a:t>Deposit Preparation </a:t>
            </a:r>
            <a:r>
              <a:rPr lang="en-US" sz="2400" b="1" dirty="0" err="1">
                <a:solidFill>
                  <a:srgbClr val="002060"/>
                </a:solidFill>
              </a:rPr>
              <a:t>cont</a:t>
            </a:r>
            <a:r>
              <a:rPr lang="en-US" sz="2400" b="1" dirty="0">
                <a:solidFill>
                  <a:srgbClr val="002060"/>
                </a:solidFill>
              </a:rPr>
              <a:t>…</a:t>
            </a:r>
          </a:p>
          <a:p>
            <a:pPr marL="800100" lvl="1" indent="-342900">
              <a:buFont typeface="Arial" panose="020B0604020202020204" pitchFamily="34" charset="0"/>
              <a:buChar char="•"/>
            </a:pPr>
            <a:r>
              <a:rPr lang="en-US" sz="2400" i="1" dirty="0">
                <a:solidFill>
                  <a:srgbClr val="002060"/>
                </a:solidFill>
              </a:rPr>
              <a:t>An AF Form 1876 should be completed and approved </a:t>
            </a:r>
          </a:p>
          <a:p>
            <a:pPr lvl="1"/>
            <a:r>
              <a:rPr lang="en-US" sz="2400" i="1" dirty="0">
                <a:solidFill>
                  <a:srgbClr val="002060"/>
                </a:solidFill>
              </a:rPr>
              <a:t>    </a:t>
            </a:r>
            <a:r>
              <a:rPr lang="en-US" sz="2400" b="1" i="1" u="sng" dirty="0">
                <a:solidFill>
                  <a:srgbClr val="FF0000"/>
                </a:solidFill>
              </a:rPr>
              <a:t>every business day</a:t>
            </a:r>
          </a:p>
          <a:p>
            <a:pPr lvl="1"/>
            <a:endParaRPr lang="en-US" sz="2400" i="1" dirty="0">
              <a:solidFill>
                <a:srgbClr val="002060"/>
              </a:solidFill>
            </a:endParaRPr>
          </a:p>
          <a:p>
            <a:pPr marL="1257300" lvl="2" indent="-342900">
              <a:buFont typeface="Arial" panose="020B0604020202020204" pitchFamily="34" charset="0"/>
              <a:buChar char="•"/>
            </a:pPr>
            <a:r>
              <a:rPr lang="en-US" sz="2400" b="1" i="1" dirty="0">
                <a:solidFill>
                  <a:srgbClr val="002060"/>
                </a:solidFill>
              </a:rPr>
              <a:t>If shut down on a typical business day for any reason (i.e. snow day) an AF 1876 should still be accomplished with the header notes referencing the reason for the lack of business</a:t>
            </a:r>
          </a:p>
          <a:p>
            <a:endParaRPr lang="en-US" sz="2400" i="1" dirty="0">
              <a:solidFill>
                <a:srgbClr val="002060"/>
              </a:solidFill>
            </a:endParaRPr>
          </a:p>
          <a:p>
            <a:endParaRPr lang="en-US" sz="2200" dirty="0">
              <a:solidFill>
                <a:srgbClr val="002060"/>
              </a:solidFill>
            </a:endParaRPr>
          </a:p>
        </p:txBody>
      </p:sp>
      <p:pic>
        <p:nvPicPr>
          <p:cNvPr id="6" name="Picture 5">
            <a:extLst>
              <a:ext uri="{FF2B5EF4-FFF2-40B4-BE49-F238E27FC236}">
                <a16:creationId xmlns:a16="http://schemas.microsoft.com/office/drawing/2014/main" id="{9D4EF9C8-A340-40D5-3925-74D17ADE9BB2}"/>
              </a:ext>
            </a:extLst>
          </p:cNvPr>
          <p:cNvPicPr>
            <a:picLocks noChangeAspect="1"/>
          </p:cNvPicPr>
          <p:nvPr/>
        </p:nvPicPr>
        <p:blipFill>
          <a:blip r:embed="rId3"/>
          <a:stretch>
            <a:fillRect/>
          </a:stretch>
        </p:blipFill>
        <p:spPr>
          <a:xfrm>
            <a:off x="6601767" y="1361551"/>
            <a:ext cx="4682531" cy="4904285"/>
          </a:xfrm>
          <a:prstGeom prst="rect">
            <a:avLst/>
          </a:prstGeom>
        </p:spPr>
      </p:pic>
      <p:cxnSp>
        <p:nvCxnSpPr>
          <p:cNvPr id="10" name="Straight Arrow Connector 9">
            <a:extLst>
              <a:ext uri="{FF2B5EF4-FFF2-40B4-BE49-F238E27FC236}">
                <a16:creationId xmlns:a16="http://schemas.microsoft.com/office/drawing/2014/main" id="{E72B2E6C-8E9A-DF18-0B7B-EA4EFF9EFB43}"/>
              </a:ext>
            </a:extLst>
          </p:cNvPr>
          <p:cNvCxnSpPr>
            <a:cxnSpLocks/>
          </p:cNvCxnSpPr>
          <p:nvPr/>
        </p:nvCxnSpPr>
        <p:spPr bwMode="auto">
          <a:xfrm flipV="1">
            <a:off x="5859824" y="2286000"/>
            <a:ext cx="1033345" cy="1813727"/>
          </a:xfrm>
          <a:prstGeom prst="straightConnector1">
            <a:avLst/>
          </a:prstGeom>
          <a:solidFill>
            <a:srgbClr val="0C2D83"/>
          </a:solidFill>
          <a:ln w="12700" cap="flat" cmpd="sng" algn="ctr">
            <a:solidFill>
              <a:srgbClr val="FFC000"/>
            </a:solidFill>
            <a:prstDash val="solid"/>
            <a:round/>
            <a:headEnd type="none" w="med" len="med"/>
            <a:tailEnd type="triangle"/>
          </a:ln>
          <a:effectLst/>
        </p:spPr>
      </p:cxnSp>
    </p:spTree>
    <p:extLst>
      <p:ext uri="{BB962C8B-B14F-4D97-AF65-F5344CB8AC3E}">
        <p14:creationId xmlns:p14="http://schemas.microsoft.com/office/powerpoint/2010/main" val="144856627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8991600" y="5879169"/>
            <a:ext cx="2743200" cy="674031"/>
          </a:xfrm>
          <a:prstGeom prst="rect">
            <a:avLst/>
          </a:prstGeom>
          <a:noFill/>
          <a:ln w="9525" algn="ctr">
            <a:noFill/>
            <a:miter lim="800000"/>
            <a:headEnd/>
            <a:tailEnd/>
          </a:ln>
        </p:spPr>
        <p:txBody>
          <a:bodyPr wrap="square" lIns="91440" tIns="45720" rIns="91440" bIns="45720" anchor="t">
            <a:spAutoFit/>
          </a:bodyPr>
          <a:lstStyle/>
          <a:p>
            <a:pPr algn="r" fontAlgn="auto">
              <a:lnSpc>
                <a:spcPct val="90000"/>
              </a:lnSpc>
              <a:spcBef>
                <a:spcPts val="0"/>
              </a:spcBef>
              <a:spcAft>
                <a:spcPts val="0"/>
              </a:spcAft>
              <a:defRPr/>
            </a:pPr>
            <a:endParaRPr lang="en-US" sz="2100" b="1" i="1" kern="0" dirty="0">
              <a:solidFill>
                <a:srgbClr val="000066"/>
              </a:solidFill>
            </a:endParaRPr>
          </a:p>
          <a:p>
            <a:pPr algn="r" fontAlgn="auto">
              <a:lnSpc>
                <a:spcPct val="90000"/>
              </a:lnSpc>
              <a:spcBef>
                <a:spcPts val="0"/>
              </a:spcBef>
              <a:spcAft>
                <a:spcPts val="0"/>
              </a:spcAft>
              <a:defRPr/>
            </a:pPr>
            <a:endParaRPr lang="en-US" sz="2100" b="1" i="1" kern="0" dirty="0">
              <a:solidFill>
                <a:srgbClr val="000066"/>
              </a:solidFill>
              <a:latin typeface="Arial"/>
              <a:cs typeface="Arial"/>
            </a:endParaRPr>
          </a:p>
        </p:txBody>
      </p:sp>
      <p:sp>
        <p:nvSpPr>
          <p:cNvPr id="4" name="Slide Number Placeholder 3"/>
          <p:cNvSpPr>
            <a:spLocks noGrp="1"/>
          </p:cNvSpPr>
          <p:nvPr>
            <p:ph type="sldNum" sz="quarter" idx="12"/>
          </p:nvPr>
        </p:nvSpPr>
        <p:spPr/>
        <p:txBody>
          <a:bodyPr/>
          <a:lstStyle/>
          <a:p>
            <a:fld id="{EA58CA33-B5CF-4EC9-8BD5-934BBCB4C023}" type="slidenum">
              <a:rPr lang="en-US" altLang="en-US" smtClean="0"/>
              <a:pPr/>
              <a:t>2</a:t>
            </a:fld>
            <a:endParaRPr lang="en-US" altLang="en-US" dirty="0"/>
          </a:p>
        </p:txBody>
      </p:sp>
      <p:sp>
        <p:nvSpPr>
          <p:cNvPr id="3" name="Title 1">
            <a:extLst>
              <a:ext uri="{FF2B5EF4-FFF2-40B4-BE49-F238E27FC236}">
                <a16:creationId xmlns:a16="http://schemas.microsoft.com/office/drawing/2014/main" id="{2045C83B-5B12-4EC2-2697-6F0077E1931A}"/>
              </a:ext>
            </a:extLst>
          </p:cNvPr>
          <p:cNvSpPr txBox="1">
            <a:spLocks/>
          </p:cNvSpPr>
          <p:nvPr/>
        </p:nvSpPr>
        <p:spPr>
          <a:xfrm>
            <a:off x="2547279" y="100487"/>
            <a:ext cx="7732099" cy="950926"/>
          </a:xfrm>
          <a:prstGeom prst="rect">
            <a:avLst/>
          </a:prstGeom>
        </p:spPr>
        <p:txBody>
          <a:bodyPr>
            <a:norm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sz="2400" kern="0" dirty="0">
                <a:latin typeface="Times New Roman" panose="02020603050405020304" pitchFamily="18" charset="0"/>
                <a:ea typeface="Adobe Gothic Std B" panose="020B0800000000000000" pitchFamily="34" charset="-128"/>
                <a:cs typeface="Times New Roman" panose="02020603050405020304" pitchFamily="18" charset="0"/>
              </a:rPr>
              <a:t>86 FSS/FSR Resource Protection Program Training</a:t>
            </a:r>
          </a:p>
        </p:txBody>
      </p:sp>
      <p:sp>
        <p:nvSpPr>
          <p:cNvPr id="5" name="Rectangle 2">
            <a:extLst>
              <a:ext uri="{FF2B5EF4-FFF2-40B4-BE49-F238E27FC236}">
                <a16:creationId xmlns:a16="http://schemas.microsoft.com/office/drawing/2014/main" id="{F7548996-3140-F2EB-7772-5508F7D769F3}"/>
              </a:ext>
            </a:extLst>
          </p:cNvPr>
          <p:cNvSpPr>
            <a:spLocks noGrp="1" noChangeArrowheads="1"/>
          </p:cNvSpPr>
          <p:nvPr>
            <p:ph idx="1"/>
          </p:nvPr>
        </p:nvSpPr>
        <p:spPr bwMode="auto">
          <a:xfrm>
            <a:off x="1125414" y="1696869"/>
            <a:ext cx="10118691" cy="410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ormAutofit/>
          </a:bodyPr>
          <a:lstStyle/>
          <a:p>
            <a:pPr marL="0" indent="0" algn="ctr" eaLnBrk="0" hangingPunct="0">
              <a:buNone/>
            </a:pPr>
            <a:endParaRPr lang="en-US" altLang="en-US" sz="3600" dirty="0">
              <a:latin typeface="Times New Roman" panose="02020603050405020304" pitchFamily="18" charset="0"/>
            </a:endParaRPr>
          </a:p>
          <a:p>
            <a:pPr eaLnBrk="0" hangingPunct="0"/>
            <a:endParaRPr lang="en-US" altLang="en-US" sz="3600" b="1" dirty="0">
              <a:effectLst>
                <a:outerShdw blurRad="38100" dist="38100" dir="2700000" algn="tl">
                  <a:srgbClr val="FFFFFF"/>
                </a:outerShdw>
              </a:effectLst>
              <a:latin typeface="Times New Roman" panose="02020603050405020304" pitchFamily="18" charset="0"/>
            </a:endParaRPr>
          </a:p>
          <a:p>
            <a:pPr eaLnBrk="0" hangingPunct="0"/>
            <a:endParaRPr lang="en-US" altLang="en-US" sz="3600" b="1" dirty="0">
              <a:effectLst>
                <a:outerShdw blurRad="38100" dist="38100" dir="2700000" algn="tl">
                  <a:srgbClr val="FFFFFF"/>
                </a:outerShdw>
              </a:effectLst>
              <a:latin typeface="Times New Roman" panose="02020603050405020304" pitchFamily="18" charset="0"/>
            </a:endParaRPr>
          </a:p>
        </p:txBody>
      </p:sp>
      <p:sp>
        <p:nvSpPr>
          <p:cNvPr id="2" name="Rectangle 3">
            <a:extLst>
              <a:ext uri="{FF2B5EF4-FFF2-40B4-BE49-F238E27FC236}">
                <a16:creationId xmlns:a16="http://schemas.microsoft.com/office/drawing/2014/main" id="{3753B6D4-42F7-C44B-0E01-C0D443E7CD1B}"/>
              </a:ext>
            </a:extLst>
          </p:cNvPr>
          <p:cNvSpPr txBox="1">
            <a:spLocks noChangeArrowheads="1"/>
          </p:cNvSpPr>
          <p:nvPr/>
        </p:nvSpPr>
        <p:spPr>
          <a:xfrm>
            <a:off x="571500" y="1488144"/>
            <a:ext cx="987552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0" dirty="0">
                <a:solidFill>
                  <a:schemeClr val="bg1"/>
                </a:solidFill>
              </a:rPr>
              <a:t>In the following slides, we will discuss:</a:t>
            </a:r>
          </a:p>
          <a:p>
            <a:pPr marL="0" indent="0">
              <a:buNone/>
            </a:pPr>
            <a:endParaRPr lang="en-US" altLang="en-US" dirty="0">
              <a:solidFill>
                <a:schemeClr val="bg1"/>
              </a:solidFill>
              <a:latin typeface="Arial" panose="020B0604020202020204" pitchFamily="34" charset="0"/>
              <a:cs typeface="Arial" panose="020B0604020202020204" pitchFamily="34" charset="0"/>
            </a:endParaRPr>
          </a:p>
          <a:p>
            <a:r>
              <a:rPr lang="en-US" altLang="en-US" dirty="0">
                <a:solidFill>
                  <a:schemeClr val="bg1"/>
                </a:solidFill>
                <a:latin typeface="Arial" panose="020B0604020202020204" pitchFamily="34" charset="0"/>
                <a:cs typeface="Arial" panose="020B0604020202020204" pitchFamily="34" charset="0"/>
              </a:rPr>
              <a:t>What are Internal Controls?</a:t>
            </a:r>
          </a:p>
          <a:p>
            <a:r>
              <a:rPr lang="en-US" altLang="en-US" dirty="0">
                <a:solidFill>
                  <a:schemeClr val="bg1"/>
                </a:solidFill>
                <a:latin typeface="Arial" panose="020B0604020202020204" pitchFamily="34" charset="0"/>
                <a:cs typeface="Arial" panose="020B0604020202020204" pitchFamily="34" charset="0"/>
              </a:rPr>
              <a:t>Why an Internal Controls program?</a:t>
            </a:r>
          </a:p>
          <a:p>
            <a:r>
              <a:rPr lang="en-US" altLang="en-US" dirty="0">
                <a:solidFill>
                  <a:schemeClr val="bg1"/>
                </a:solidFill>
                <a:latin typeface="Arial" panose="020B0604020202020204" pitchFamily="34" charset="0"/>
                <a:cs typeface="Arial" panose="020B0604020202020204" pitchFamily="34" charset="0"/>
              </a:rPr>
              <a:t>Vital Components of internal Controls</a:t>
            </a:r>
          </a:p>
          <a:p>
            <a:r>
              <a:rPr lang="en-US" altLang="en-US" dirty="0">
                <a:solidFill>
                  <a:schemeClr val="bg1"/>
                </a:solidFill>
                <a:latin typeface="Arial" panose="020B0604020202020204" pitchFamily="34" charset="0"/>
                <a:cs typeface="Arial" panose="020B0604020202020204" pitchFamily="34" charset="0"/>
              </a:rPr>
              <a:t>Types of Internal Controls</a:t>
            </a:r>
          </a:p>
          <a:p>
            <a:r>
              <a:rPr lang="en-US" altLang="en-US" dirty="0">
                <a:solidFill>
                  <a:schemeClr val="bg1"/>
                </a:solidFill>
                <a:latin typeface="Arial" panose="020B0604020202020204" pitchFamily="34" charset="0"/>
                <a:cs typeface="Arial" panose="020B0604020202020204" pitchFamily="34" charset="0"/>
              </a:rPr>
              <a:t>What is the process?</a:t>
            </a:r>
          </a:p>
          <a:p>
            <a:r>
              <a:rPr lang="en-US" altLang="en-US" dirty="0">
                <a:solidFill>
                  <a:schemeClr val="bg1"/>
                </a:solidFill>
                <a:latin typeface="Arial" panose="020B0604020202020204" pitchFamily="34" charset="0"/>
                <a:cs typeface="Arial" panose="020B0604020202020204" pitchFamily="34" charset="0"/>
              </a:rPr>
              <a:t>Who is Responsible</a:t>
            </a:r>
          </a:p>
          <a:p>
            <a:r>
              <a:rPr lang="en-US" altLang="en-US" dirty="0">
                <a:solidFill>
                  <a:schemeClr val="bg1"/>
                </a:solidFill>
                <a:latin typeface="Arial" panose="020B0604020202020204" pitchFamily="34" charset="0"/>
                <a:cs typeface="Arial" panose="020B0604020202020204" pitchFamily="34" charset="0"/>
              </a:rPr>
              <a:t>Summary</a:t>
            </a:r>
          </a:p>
        </p:txBody>
      </p:sp>
    </p:spTree>
    <p:extLst>
      <p:ext uri="{BB962C8B-B14F-4D97-AF65-F5344CB8AC3E}">
        <p14:creationId xmlns:p14="http://schemas.microsoft.com/office/powerpoint/2010/main" val="376339953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58CA33-B5CF-4EC9-8BD5-934BBCB4C023}" type="slidenum">
              <a:rPr lang="en-US" altLang="en-US" smtClean="0"/>
              <a:pPr/>
              <a:t>20</a:t>
            </a:fld>
            <a:endParaRPr lang="en-US" altLang="en-US" dirty="0"/>
          </a:p>
        </p:txBody>
      </p:sp>
      <p:sp>
        <p:nvSpPr>
          <p:cNvPr id="3" name="Title 1">
            <a:extLst>
              <a:ext uri="{FF2B5EF4-FFF2-40B4-BE49-F238E27FC236}">
                <a16:creationId xmlns:a16="http://schemas.microsoft.com/office/drawing/2014/main" id="{2045C83B-5B12-4EC2-2697-6F0077E1931A}"/>
              </a:ext>
            </a:extLst>
          </p:cNvPr>
          <p:cNvSpPr txBox="1">
            <a:spLocks/>
          </p:cNvSpPr>
          <p:nvPr/>
        </p:nvSpPr>
        <p:spPr>
          <a:xfrm>
            <a:off x="2501559" y="0"/>
            <a:ext cx="7732099" cy="950926"/>
          </a:xfrm>
          <a:prstGeom prst="rect">
            <a:avLst/>
          </a:prstGeom>
        </p:spPr>
        <p:txBody>
          <a:bodyPr>
            <a:no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dirty="0">
                <a:solidFill>
                  <a:srgbClr val="FF0000"/>
                </a:solidFill>
                <a:ea typeface="Adobe Gothic Std B" panose="020B0800000000000000" pitchFamily="34" charset="-128"/>
                <a:cs typeface="Times New Roman" panose="02020603050405020304" pitchFamily="18" charset="0"/>
              </a:rPr>
              <a:t>Management Internal Controls Program </a:t>
            </a:r>
          </a:p>
        </p:txBody>
      </p:sp>
      <p:sp>
        <p:nvSpPr>
          <p:cNvPr id="5" name="Text Box 4">
            <a:extLst>
              <a:ext uri="{FF2B5EF4-FFF2-40B4-BE49-F238E27FC236}">
                <a16:creationId xmlns:a16="http://schemas.microsoft.com/office/drawing/2014/main" id="{D9F013C8-6047-B0FA-91F7-0D1B86A4C827}"/>
              </a:ext>
            </a:extLst>
          </p:cNvPr>
          <p:cNvSpPr txBox="1">
            <a:spLocks noGrp="1" noChangeArrowheads="1"/>
          </p:cNvSpPr>
          <p:nvPr>
            <p:ph idx="1"/>
          </p:nvPr>
        </p:nvSpPr>
        <p:spPr bwMode="auto">
          <a:xfrm>
            <a:off x="663190" y="1171042"/>
            <a:ext cx="10590963" cy="5368970"/>
          </a:xfrm>
          <a:prstGeom prst="rect">
            <a:avLst/>
          </a:prstGeom>
          <a:noFill/>
          <a:ln w="9525" algn="ctr">
            <a:noFill/>
            <a:miter lim="800000"/>
            <a:headEnd/>
            <a:tailEnd/>
          </a:ln>
        </p:spPr>
        <p:txBody>
          <a:bodyPr wrap="square">
            <a:spAutoFit/>
          </a:bodyPr>
          <a:lstStyle/>
          <a:p>
            <a:pPr marL="0" indent="0">
              <a:buNone/>
            </a:pPr>
            <a:r>
              <a:rPr lang="en-US" b="0" dirty="0"/>
              <a:t>Internal Controls are necessary to ensure MWR assets are protected, and liabilities are kept to a minimum</a:t>
            </a:r>
          </a:p>
          <a:p>
            <a:pPr>
              <a:buFontTx/>
              <a:buChar char="-"/>
            </a:pPr>
            <a:endParaRPr lang="en-US" b="0" dirty="0"/>
          </a:p>
          <a:p>
            <a:pPr lvl="1">
              <a:buFont typeface="Arial" panose="020B0604020202020204" pitchFamily="34" charset="0"/>
              <a:buChar char="•"/>
            </a:pPr>
            <a:r>
              <a:rPr lang="en-US" sz="2400" b="0" dirty="0"/>
              <a:t>Secure the safe and room (if applicable) once all funds and controlled items have been obtained / stored</a:t>
            </a:r>
          </a:p>
          <a:p>
            <a:pPr lvl="2">
              <a:buFont typeface="Arial" panose="020B0604020202020204" pitchFamily="34" charset="0"/>
              <a:buChar char="•"/>
            </a:pPr>
            <a:r>
              <a:rPr lang="en-US" sz="2400" b="0" dirty="0"/>
              <a:t>If additional items (gift cards, tickets, etc.) are required throughout the day, be sure to annotate the applicable cashier’s AF1875 </a:t>
            </a:r>
          </a:p>
          <a:p>
            <a:pPr>
              <a:buFontTx/>
              <a:buChar char="-"/>
            </a:pPr>
            <a:endParaRPr lang="en-US" b="0" dirty="0"/>
          </a:p>
          <a:p>
            <a:pPr lvl="1">
              <a:buFont typeface="Arial" panose="020B0604020202020204" pitchFamily="34" charset="0"/>
              <a:buChar char="•"/>
            </a:pPr>
            <a:r>
              <a:rPr lang="en-US" sz="2400" b="0" dirty="0"/>
              <a:t>Access to the cash drawer and safe should be closely monitored at all times and only be accessible by authorized personnel</a:t>
            </a:r>
          </a:p>
          <a:p>
            <a:pPr lvl="2">
              <a:buFont typeface="Arial" panose="020B0604020202020204" pitchFamily="34" charset="0"/>
              <a:buChar char="•"/>
            </a:pPr>
            <a:r>
              <a:rPr lang="en-US" sz="2400" b="0" dirty="0"/>
              <a:t>Keys and safe combinations should be kept in a secure area and/or retained by an authorized individual</a:t>
            </a:r>
          </a:p>
          <a:p>
            <a:pPr lvl="2">
              <a:buFontTx/>
              <a:buChar char="-"/>
            </a:pPr>
            <a:endParaRPr lang="en-US" sz="2400" b="0" dirty="0"/>
          </a:p>
          <a:p>
            <a:pPr lvl="1">
              <a:buFontTx/>
              <a:buChar char="-"/>
            </a:pPr>
            <a:endParaRPr lang="en-US" sz="1800" i="1" dirty="0"/>
          </a:p>
        </p:txBody>
      </p:sp>
    </p:spTree>
    <p:extLst>
      <p:ext uri="{BB962C8B-B14F-4D97-AF65-F5344CB8AC3E}">
        <p14:creationId xmlns:p14="http://schemas.microsoft.com/office/powerpoint/2010/main" val="1077148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58CA33-B5CF-4EC9-8BD5-934BBCB4C023}" type="slidenum">
              <a:rPr lang="en-US" altLang="en-US" smtClean="0"/>
              <a:pPr/>
              <a:t>21</a:t>
            </a:fld>
            <a:endParaRPr lang="en-US" altLang="en-US" dirty="0"/>
          </a:p>
        </p:txBody>
      </p:sp>
      <p:sp>
        <p:nvSpPr>
          <p:cNvPr id="3" name="Title 1">
            <a:extLst>
              <a:ext uri="{FF2B5EF4-FFF2-40B4-BE49-F238E27FC236}">
                <a16:creationId xmlns:a16="http://schemas.microsoft.com/office/drawing/2014/main" id="{2045C83B-5B12-4EC2-2697-6F0077E1931A}"/>
              </a:ext>
            </a:extLst>
          </p:cNvPr>
          <p:cNvSpPr txBox="1">
            <a:spLocks/>
          </p:cNvSpPr>
          <p:nvPr/>
        </p:nvSpPr>
        <p:spPr>
          <a:xfrm>
            <a:off x="2501559" y="0"/>
            <a:ext cx="7732099" cy="950926"/>
          </a:xfrm>
          <a:prstGeom prst="rect">
            <a:avLst/>
          </a:prstGeom>
        </p:spPr>
        <p:txBody>
          <a:bodyPr>
            <a:no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dirty="0">
                <a:solidFill>
                  <a:srgbClr val="FF0000"/>
                </a:solidFill>
                <a:ea typeface="Adobe Gothic Std B" panose="020B0800000000000000" pitchFamily="34" charset="-128"/>
                <a:cs typeface="Times New Roman" panose="02020603050405020304" pitchFamily="18" charset="0"/>
              </a:rPr>
              <a:t>Commonly used Lines of Accounting </a:t>
            </a:r>
          </a:p>
        </p:txBody>
      </p:sp>
      <p:graphicFrame>
        <p:nvGraphicFramePr>
          <p:cNvPr id="6" name="Table 5">
            <a:extLst>
              <a:ext uri="{FF2B5EF4-FFF2-40B4-BE49-F238E27FC236}">
                <a16:creationId xmlns:a16="http://schemas.microsoft.com/office/drawing/2014/main" id="{F301F620-28A4-3E6D-B181-5D1C3EE11851}"/>
              </a:ext>
            </a:extLst>
          </p:cNvPr>
          <p:cNvGraphicFramePr>
            <a:graphicFrameLocks noGrp="1"/>
          </p:cNvGraphicFramePr>
          <p:nvPr>
            <p:extLst>
              <p:ext uri="{D42A27DB-BD31-4B8C-83A1-F6EECF244321}">
                <p14:modId xmlns:p14="http://schemas.microsoft.com/office/powerpoint/2010/main" val="3094033644"/>
              </p:ext>
            </p:extLst>
          </p:nvPr>
        </p:nvGraphicFramePr>
        <p:xfrm>
          <a:off x="692498" y="1305448"/>
          <a:ext cx="10792768" cy="4341724"/>
        </p:xfrm>
        <a:graphic>
          <a:graphicData uri="http://schemas.openxmlformats.org/drawingml/2006/table">
            <a:tbl>
              <a:tblPr firstRow="1" bandRow="1">
                <a:tableStyleId>{073A0DAA-6AF3-43AB-8588-CEC1D06C72B9}</a:tableStyleId>
              </a:tblPr>
              <a:tblGrid>
                <a:gridCol w="1275509">
                  <a:extLst>
                    <a:ext uri="{9D8B030D-6E8A-4147-A177-3AD203B41FA5}">
                      <a16:colId xmlns:a16="http://schemas.microsoft.com/office/drawing/2014/main" val="3122578013"/>
                    </a:ext>
                  </a:extLst>
                </a:gridCol>
                <a:gridCol w="2551018">
                  <a:extLst>
                    <a:ext uri="{9D8B030D-6E8A-4147-A177-3AD203B41FA5}">
                      <a16:colId xmlns:a16="http://schemas.microsoft.com/office/drawing/2014/main" val="470310809"/>
                    </a:ext>
                  </a:extLst>
                </a:gridCol>
                <a:gridCol w="6966241">
                  <a:extLst>
                    <a:ext uri="{9D8B030D-6E8A-4147-A177-3AD203B41FA5}">
                      <a16:colId xmlns:a16="http://schemas.microsoft.com/office/drawing/2014/main" val="1254182306"/>
                    </a:ext>
                  </a:extLst>
                </a:gridCol>
              </a:tblGrid>
              <a:tr h="460677">
                <a:tc>
                  <a:txBody>
                    <a:bodyPr/>
                    <a:lstStyle/>
                    <a:p>
                      <a:r>
                        <a:rPr lang="en-US" dirty="0"/>
                        <a:t>GLAC</a:t>
                      </a:r>
                    </a:p>
                  </a:txBody>
                  <a:tcPr/>
                </a:tc>
                <a:tc>
                  <a:txBody>
                    <a:bodyPr/>
                    <a:lstStyle/>
                    <a:p>
                      <a:r>
                        <a:rPr lang="en-US" dirty="0"/>
                        <a:t>Title</a:t>
                      </a:r>
                    </a:p>
                  </a:txBody>
                  <a:tcPr/>
                </a:tc>
                <a:tc>
                  <a:txBody>
                    <a:bodyPr/>
                    <a:lstStyle/>
                    <a:p>
                      <a:r>
                        <a:rPr lang="en-US" dirty="0"/>
                        <a:t>Description</a:t>
                      </a:r>
                    </a:p>
                  </a:txBody>
                  <a:tcPr/>
                </a:tc>
                <a:extLst>
                  <a:ext uri="{0D108BD9-81ED-4DB2-BD59-A6C34878D82A}">
                    <a16:rowId xmlns:a16="http://schemas.microsoft.com/office/drawing/2014/main" val="1211376989"/>
                  </a:ext>
                </a:extLst>
              </a:tr>
              <a:tr h="460677">
                <a:tc gridSpan="3">
                  <a:txBody>
                    <a:bodyPr/>
                    <a:lstStyle/>
                    <a:p>
                      <a:r>
                        <a:rPr lang="en-US" sz="1400" b="1" i="0" dirty="0"/>
                        <a:t>Revenue Accounts</a:t>
                      </a:r>
                    </a:p>
                  </a:txBody>
                  <a:tcPr>
                    <a:noFill/>
                  </a:tcPr>
                </a:tc>
                <a:tc hMerge="1">
                  <a:txBody>
                    <a:bodyPr/>
                    <a:lstStyle/>
                    <a:p>
                      <a:pPr marL="0" indent="0">
                        <a:buNone/>
                      </a:pPr>
                      <a:endParaRPr lang="en-US" sz="1400" i="1" dirty="0"/>
                    </a:p>
                  </a:txBody>
                  <a:tcPr/>
                </a:tc>
                <a:tc hMerge="1">
                  <a:txBody>
                    <a:bodyPr/>
                    <a:lstStyle/>
                    <a:p>
                      <a:endParaRPr lang="en-US"/>
                    </a:p>
                  </a:txBody>
                  <a:tcPr/>
                </a:tc>
                <a:extLst>
                  <a:ext uri="{0D108BD9-81ED-4DB2-BD59-A6C34878D82A}">
                    <a16:rowId xmlns:a16="http://schemas.microsoft.com/office/drawing/2014/main" val="1930342259"/>
                  </a:ext>
                </a:extLst>
              </a:tr>
              <a:tr h="460677">
                <a:tc>
                  <a:txBody>
                    <a:bodyPr/>
                    <a:lstStyle/>
                    <a:p>
                      <a:r>
                        <a:rPr lang="en-US" sz="1200" i="0" dirty="0"/>
                        <a:t>3010000</a:t>
                      </a:r>
                    </a:p>
                  </a:txBody>
                  <a:tcPr/>
                </a:tc>
                <a:tc>
                  <a:txBody>
                    <a:bodyPr/>
                    <a:lstStyle/>
                    <a:p>
                      <a:pPr marL="0" indent="0">
                        <a:buNone/>
                      </a:pPr>
                      <a:r>
                        <a:rPr lang="en-US" sz="1200" i="0" dirty="0"/>
                        <a:t>Sales</a:t>
                      </a:r>
                    </a:p>
                  </a:txBody>
                  <a:tcPr/>
                </a:tc>
                <a:tc>
                  <a:txBody>
                    <a:bodyPr/>
                    <a:lstStyle/>
                    <a:p>
                      <a:pPr marL="0" marR="0" lvl="0" indent="0" algn="l" defTabSz="914118" rtl="0" eaLnBrk="1" fontAlgn="auto" latinLnBrk="0" hangingPunct="1">
                        <a:lnSpc>
                          <a:spcPct val="100000"/>
                        </a:lnSpc>
                        <a:spcBef>
                          <a:spcPts val="0"/>
                        </a:spcBef>
                        <a:spcAft>
                          <a:spcPts val="0"/>
                        </a:spcAft>
                        <a:buClrTx/>
                        <a:buSzTx/>
                        <a:buFontTx/>
                        <a:buNone/>
                        <a:tabLst/>
                        <a:defRPr/>
                      </a:pPr>
                      <a:r>
                        <a:rPr lang="en-US" sz="1200" i="0" dirty="0"/>
                        <a:t>Sale of resale</a:t>
                      </a:r>
                      <a:r>
                        <a:rPr lang="en-US" sz="1200" i="0" baseline="0" dirty="0"/>
                        <a:t> inventory</a:t>
                      </a:r>
                      <a:endParaRPr lang="en-US" sz="1200" i="0" dirty="0"/>
                    </a:p>
                  </a:txBody>
                  <a:tcPr/>
                </a:tc>
                <a:extLst>
                  <a:ext uri="{0D108BD9-81ED-4DB2-BD59-A6C34878D82A}">
                    <a16:rowId xmlns:a16="http://schemas.microsoft.com/office/drawing/2014/main" val="1155082425"/>
                  </a:ext>
                </a:extLst>
              </a:tr>
              <a:tr h="567958">
                <a:tc>
                  <a:txBody>
                    <a:bodyPr/>
                    <a:lstStyle/>
                    <a:p>
                      <a:r>
                        <a:rPr lang="en-US" sz="1200" i="0" dirty="0"/>
                        <a:t>3010001</a:t>
                      </a:r>
                    </a:p>
                  </a:txBody>
                  <a:tcPr/>
                </a:tc>
                <a:tc>
                  <a:txBody>
                    <a:bodyPr/>
                    <a:lstStyle/>
                    <a:p>
                      <a:pPr marL="0" indent="0">
                        <a:buNone/>
                      </a:pPr>
                      <a:r>
                        <a:rPr lang="en-US" sz="1200" i="0" dirty="0"/>
                        <a:t>Sales</a:t>
                      </a:r>
                      <a:r>
                        <a:rPr lang="en-US" sz="1200" i="0" baseline="0" dirty="0"/>
                        <a:t>, Non-tip Environment</a:t>
                      </a:r>
                      <a:endParaRPr lang="en-US" sz="1200" i="0" dirty="0"/>
                    </a:p>
                  </a:txBody>
                  <a:tcPr/>
                </a:tc>
                <a:tc>
                  <a:txBody>
                    <a:bodyPr/>
                    <a:lstStyle/>
                    <a:p>
                      <a:r>
                        <a:rPr lang="en-US" sz="1200" dirty="0"/>
                        <a:t>Sale</a:t>
                      </a:r>
                      <a:r>
                        <a:rPr lang="en-US" sz="1200" baseline="0" dirty="0"/>
                        <a:t> of resale inventory in a non-tipping section of the facility</a:t>
                      </a:r>
                    </a:p>
                    <a:p>
                      <a:r>
                        <a:rPr lang="en-US" sz="1200" baseline="0" dirty="0"/>
                        <a:t>(used when an activity includes both tipped and non-tipped environments</a:t>
                      </a:r>
                      <a:endParaRPr lang="en-US" sz="1200" dirty="0"/>
                    </a:p>
                  </a:txBody>
                  <a:tcPr/>
                </a:tc>
                <a:extLst>
                  <a:ext uri="{0D108BD9-81ED-4DB2-BD59-A6C34878D82A}">
                    <a16:rowId xmlns:a16="http://schemas.microsoft.com/office/drawing/2014/main" val="1166746529"/>
                  </a:ext>
                </a:extLst>
              </a:tr>
              <a:tr h="567958">
                <a:tc>
                  <a:txBody>
                    <a:bodyPr/>
                    <a:lstStyle/>
                    <a:p>
                      <a:r>
                        <a:rPr lang="en-US" sz="1200" i="0" dirty="0"/>
                        <a:t>3010002</a:t>
                      </a:r>
                    </a:p>
                  </a:txBody>
                  <a:tcPr/>
                </a:tc>
                <a:tc>
                  <a:txBody>
                    <a:bodyPr/>
                    <a:lstStyle/>
                    <a:p>
                      <a:pPr marL="0" indent="0">
                        <a:buNone/>
                      </a:pPr>
                      <a:r>
                        <a:rPr lang="en-US" sz="1200" i="0" dirty="0"/>
                        <a:t>Cash Sales,</a:t>
                      </a:r>
                      <a:r>
                        <a:rPr lang="en-US" sz="1200" i="0" baseline="0" dirty="0"/>
                        <a:t> Tip Environment</a:t>
                      </a:r>
                      <a:endParaRPr lang="en-US" sz="1200" i="0" dirty="0"/>
                    </a:p>
                  </a:txBody>
                  <a:tcPr/>
                </a:tc>
                <a:tc>
                  <a:txBody>
                    <a:bodyPr/>
                    <a:lstStyle/>
                    <a:p>
                      <a:r>
                        <a:rPr lang="en-US" sz="1200" u="sng" dirty="0"/>
                        <a:t>CASH</a:t>
                      </a:r>
                      <a:r>
                        <a:rPr lang="en-US" sz="1200" baseline="0" dirty="0"/>
                        <a:t> sales of resale inventory in a tipping environment</a:t>
                      </a:r>
                    </a:p>
                    <a:p>
                      <a:r>
                        <a:rPr lang="en-US" sz="1200" baseline="0" dirty="0"/>
                        <a:t>(do </a:t>
                      </a:r>
                      <a:r>
                        <a:rPr lang="en-US" sz="1200" b="1" baseline="0" dirty="0"/>
                        <a:t>not</a:t>
                      </a:r>
                      <a:r>
                        <a:rPr lang="en-US" sz="1200" baseline="0" dirty="0"/>
                        <a:t> add the amount tipped into the sales total)</a:t>
                      </a:r>
                    </a:p>
                  </a:txBody>
                  <a:tcPr/>
                </a:tc>
                <a:extLst>
                  <a:ext uri="{0D108BD9-81ED-4DB2-BD59-A6C34878D82A}">
                    <a16:rowId xmlns:a16="http://schemas.microsoft.com/office/drawing/2014/main" val="2025617556"/>
                  </a:ext>
                </a:extLst>
              </a:tr>
              <a:tr h="567958">
                <a:tc>
                  <a:txBody>
                    <a:bodyPr/>
                    <a:lstStyle/>
                    <a:p>
                      <a:r>
                        <a:rPr lang="en-US" sz="1200" i="0" dirty="0"/>
                        <a:t>3010004</a:t>
                      </a:r>
                    </a:p>
                  </a:txBody>
                  <a:tcPr/>
                </a:tc>
                <a:tc>
                  <a:txBody>
                    <a:bodyPr/>
                    <a:lstStyle/>
                    <a:p>
                      <a:pPr marL="0" indent="0">
                        <a:buNone/>
                      </a:pPr>
                      <a:r>
                        <a:rPr lang="en-US" sz="1200" i="0" dirty="0"/>
                        <a:t>Charge Sales,</a:t>
                      </a:r>
                      <a:r>
                        <a:rPr lang="en-US" sz="1200" i="0" baseline="0" dirty="0"/>
                        <a:t> Tip Environment w/ tips</a:t>
                      </a:r>
                      <a:endParaRPr lang="en-US" sz="1200" b="1" i="0" dirty="0"/>
                    </a:p>
                  </a:txBody>
                  <a:tcPr/>
                </a:tc>
                <a:tc>
                  <a:txBody>
                    <a:bodyPr/>
                    <a:lstStyle/>
                    <a:p>
                      <a:r>
                        <a:rPr lang="en-US" sz="1200" u="sng" dirty="0"/>
                        <a:t>CREDIT CARD</a:t>
                      </a:r>
                      <a:r>
                        <a:rPr lang="en-US" sz="1200" u="none" dirty="0"/>
                        <a:t> </a:t>
                      </a:r>
                      <a:r>
                        <a:rPr lang="en-US" sz="1200" baseline="0" dirty="0"/>
                        <a:t>sales of resale inventory in a tipping environment</a:t>
                      </a:r>
                    </a:p>
                    <a:p>
                      <a:r>
                        <a:rPr lang="en-US" sz="1200" baseline="0" dirty="0"/>
                        <a:t>(do </a:t>
                      </a:r>
                      <a:r>
                        <a:rPr lang="en-US" sz="1200" b="1" baseline="0" dirty="0"/>
                        <a:t>not</a:t>
                      </a:r>
                      <a:r>
                        <a:rPr lang="en-US" sz="1200" baseline="0" dirty="0"/>
                        <a:t> add the amount tipped into the sales total)</a:t>
                      </a:r>
                      <a:endParaRPr lang="en-US" sz="1200" dirty="0"/>
                    </a:p>
                  </a:txBody>
                  <a:tcPr/>
                </a:tc>
                <a:extLst>
                  <a:ext uri="{0D108BD9-81ED-4DB2-BD59-A6C34878D82A}">
                    <a16:rowId xmlns:a16="http://schemas.microsoft.com/office/drawing/2014/main" val="1783507309"/>
                  </a:ext>
                </a:extLst>
              </a:tr>
              <a:tr h="795142">
                <a:tc>
                  <a:txBody>
                    <a:bodyPr/>
                    <a:lstStyle/>
                    <a:p>
                      <a:r>
                        <a:rPr lang="en-US" sz="1200" i="0" dirty="0"/>
                        <a:t>3040000</a:t>
                      </a:r>
                    </a:p>
                  </a:txBody>
                  <a:tcPr/>
                </a:tc>
                <a:tc>
                  <a:txBody>
                    <a:bodyPr/>
                    <a:lstStyle/>
                    <a:p>
                      <a:pPr marL="0" indent="0">
                        <a:buNone/>
                      </a:pPr>
                      <a:r>
                        <a:rPr lang="en-US" sz="1200" i="0" dirty="0"/>
                        <a:t>Sales Discounts</a:t>
                      </a:r>
                      <a:r>
                        <a:rPr lang="en-US" sz="1200" i="0" baseline="0" dirty="0"/>
                        <a:t>, Members First</a:t>
                      </a:r>
                      <a:endParaRPr lang="en-US" sz="1200" i="0" dirty="0"/>
                    </a:p>
                  </a:txBody>
                  <a:tcPr/>
                </a:tc>
                <a:tc>
                  <a:txBody>
                    <a:bodyPr/>
                    <a:lstStyle/>
                    <a:p>
                      <a:r>
                        <a:rPr lang="en-US" sz="1200" dirty="0"/>
                        <a:t>Discounts given</a:t>
                      </a:r>
                      <a:r>
                        <a:rPr lang="en-US" sz="1200" baseline="0" dirty="0"/>
                        <a:t> against sales </a:t>
                      </a:r>
                    </a:p>
                    <a:p>
                      <a:r>
                        <a:rPr lang="en-US" sz="1200" baseline="0" dirty="0"/>
                        <a:t>(report </a:t>
                      </a:r>
                      <a:r>
                        <a:rPr lang="en-US" sz="1200" b="1" baseline="0" dirty="0"/>
                        <a:t>whole</a:t>
                      </a:r>
                      <a:r>
                        <a:rPr lang="en-US" sz="1200" baseline="0" dirty="0"/>
                        <a:t> sales [301xxxx] amount as </a:t>
                      </a:r>
                      <a:r>
                        <a:rPr lang="en-US" sz="1200" u="sng" baseline="0" dirty="0"/>
                        <a:t>cash accountability</a:t>
                      </a:r>
                      <a:r>
                        <a:rPr lang="en-US" sz="1200" u="none" baseline="0" dirty="0"/>
                        <a:t>, then report </a:t>
                      </a:r>
                      <a:r>
                        <a:rPr lang="en-US" sz="1200" baseline="0" dirty="0"/>
                        <a:t>discounts</a:t>
                      </a:r>
                      <a:r>
                        <a:rPr lang="en-US" sz="1200" dirty="0"/>
                        <a:t> given separately as </a:t>
                      </a:r>
                      <a:r>
                        <a:rPr lang="en-US" sz="1200" u="sng" dirty="0"/>
                        <a:t>non-cash accountability</a:t>
                      </a:r>
                      <a:r>
                        <a:rPr lang="en-US" sz="1200" u="none" dirty="0"/>
                        <a:t> </a:t>
                      </a:r>
                      <a:r>
                        <a:rPr lang="en-US" sz="1200" dirty="0"/>
                        <a:t>on the AF1876)</a:t>
                      </a:r>
                    </a:p>
                  </a:txBody>
                  <a:tcPr/>
                </a:tc>
                <a:extLst>
                  <a:ext uri="{0D108BD9-81ED-4DB2-BD59-A6C34878D82A}">
                    <a16:rowId xmlns:a16="http://schemas.microsoft.com/office/drawing/2014/main" val="3328057801"/>
                  </a:ext>
                </a:extLst>
              </a:tr>
              <a:tr h="460677">
                <a:tc>
                  <a:txBody>
                    <a:bodyPr/>
                    <a:lstStyle/>
                    <a:p>
                      <a:r>
                        <a:rPr lang="en-US" sz="1200" i="0" dirty="0"/>
                        <a:t>5010000</a:t>
                      </a:r>
                    </a:p>
                  </a:txBody>
                  <a:tcPr/>
                </a:tc>
                <a:tc>
                  <a:txBody>
                    <a:bodyPr/>
                    <a:lstStyle/>
                    <a:p>
                      <a:pPr marL="0" indent="0">
                        <a:buNone/>
                      </a:pPr>
                      <a:r>
                        <a:rPr lang="en-US" sz="1200" i="0" dirty="0"/>
                        <a:t>Fees and Charges</a:t>
                      </a:r>
                    </a:p>
                  </a:txBody>
                  <a:tcPr/>
                </a:tc>
                <a:tc>
                  <a:txBody>
                    <a:bodyPr/>
                    <a:lstStyle/>
                    <a:p>
                      <a:pPr marL="0" marR="0" lvl="0" indent="0" algn="l" defTabSz="914118" rtl="0" eaLnBrk="1" fontAlgn="auto" latinLnBrk="0" hangingPunct="1">
                        <a:lnSpc>
                          <a:spcPct val="100000"/>
                        </a:lnSpc>
                        <a:spcBef>
                          <a:spcPts val="0"/>
                        </a:spcBef>
                        <a:spcAft>
                          <a:spcPts val="0"/>
                        </a:spcAft>
                        <a:buClrTx/>
                        <a:buSzTx/>
                        <a:buFontTx/>
                        <a:buNone/>
                        <a:tabLst/>
                        <a:defRPr/>
                      </a:pPr>
                      <a:r>
                        <a:rPr lang="en-US" sz="1200" i="0" dirty="0"/>
                        <a:t>Fees charged for services provided</a:t>
                      </a:r>
                    </a:p>
                  </a:txBody>
                  <a:tcPr/>
                </a:tc>
                <a:extLst>
                  <a:ext uri="{0D108BD9-81ED-4DB2-BD59-A6C34878D82A}">
                    <a16:rowId xmlns:a16="http://schemas.microsoft.com/office/drawing/2014/main" val="1563736266"/>
                  </a:ext>
                </a:extLst>
              </a:tr>
            </a:tbl>
          </a:graphicData>
        </a:graphic>
      </p:graphicFrame>
    </p:spTree>
    <p:extLst>
      <p:ext uri="{BB962C8B-B14F-4D97-AF65-F5344CB8AC3E}">
        <p14:creationId xmlns:p14="http://schemas.microsoft.com/office/powerpoint/2010/main" val="81462647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58CA33-B5CF-4EC9-8BD5-934BBCB4C023}" type="slidenum">
              <a:rPr lang="en-US" altLang="en-US" smtClean="0"/>
              <a:pPr/>
              <a:t>22</a:t>
            </a:fld>
            <a:endParaRPr lang="en-US" altLang="en-US" dirty="0"/>
          </a:p>
        </p:txBody>
      </p:sp>
      <p:sp>
        <p:nvSpPr>
          <p:cNvPr id="3" name="Title 1">
            <a:extLst>
              <a:ext uri="{FF2B5EF4-FFF2-40B4-BE49-F238E27FC236}">
                <a16:creationId xmlns:a16="http://schemas.microsoft.com/office/drawing/2014/main" id="{2045C83B-5B12-4EC2-2697-6F0077E1931A}"/>
              </a:ext>
            </a:extLst>
          </p:cNvPr>
          <p:cNvSpPr txBox="1">
            <a:spLocks/>
          </p:cNvSpPr>
          <p:nvPr/>
        </p:nvSpPr>
        <p:spPr>
          <a:xfrm>
            <a:off x="2501559" y="0"/>
            <a:ext cx="7732099" cy="950926"/>
          </a:xfrm>
          <a:prstGeom prst="rect">
            <a:avLst/>
          </a:prstGeom>
        </p:spPr>
        <p:txBody>
          <a:bodyPr>
            <a:no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dirty="0">
                <a:solidFill>
                  <a:srgbClr val="FF0000"/>
                </a:solidFill>
                <a:ea typeface="Adobe Gothic Std B" panose="020B0800000000000000" pitchFamily="34" charset="-128"/>
                <a:cs typeface="Times New Roman" panose="02020603050405020304" pitchFamily="18" charset="0"/>
              </a:rPr>
              <a:t>Commonly used Lines of Accounting </a:t>
            </a:r>
          </a:p>
        </p:txBody>
      </p:sp>
      <p:graphicFrame>
        <p:nvGraphicFramePr>
          <p:cNvPr id="2" name="Table 1">
            <a:extLst>
              <a:ext uri="{FF2B5EF4-FFF2-40B4-BE49-F238E27FC236}">
                <a16:creationId xmlns:a16="http://schemas.microsoft.com/office/drawing/2014/main" id="{4DC33FE8-1357-8FD9-1821-E7A5DA22FC83}"/>
              </a:ext>
            </a:extLst>
          </p:cNvPr>
          <p:cNvGraphicFramePr>
            <a:graphicFrameLocks noGrp="1"/>
          </p:cNvGraphicFramePr>
          <p:nvPr>
            <p:extLst>
              <p:ext uri="{D42A27DB-BD31-4B8C-83A1-F6EECF244321}">
                <p14:modId xmlns:p14="http://schemas.microsoft.com/office/powerpoint/2010/main" val="2320410222"/>
              </p:ext>
            </p:extLst>
          </p:nvPr>
        </p:nvGraphicFramePr>
        <p:xfrm>
          <a:off x="702546" y="1245159"/>
          <a:ext cx="10611897" cy="4663274"/>
        </p:xfrm>
        <a:graphic>
          <a:graphicData uri="http://schemas.openxmlformats.org/drawingml/2006/table">
            <a:tbl>
              <a:tblPr firstRow="1" bandRow="1">
                <a:tableStyleId>{073A0DAA-6AF3-43AB-8588-CEC1D06C72B9}</a:tableStyleId>
              </a:tblPr>
              <a:tblGrid>
                <a:gridCol w="1254133">
                  <a:extLst>
                    <a:ext uri="{9D8B030D-6E8A-4147-A177-3AD203B41FA5}">
                      <a16:colId xmlns:a16="http://schemas.microsoft.com/office/drawing/2014/main" val="3122578013"/>
                    </a:ext>
                  </a:extLst>
                </a:gridCol>
                <a:gridCol w="2508267">
                  <a:extLst>
                    <a:ext uri="{9D8B030D-6E8A-4147-A177-3AD203B41FA5}">
                      <a16:colId xmlns:a16="http://schemas.microsoft.com/office/drawing/2014/main" val="470310809"/>
                    </a:ext>
                  </a:extLst>
                </a:gridCol>
                <a:gridCol w="6849497">
                  <a:extLst>
                    <a:ext uri="{9D8B030D-6E8A-4147-A177-3AD203B41FA5}">
                      <a16:colId xmlns:a16="http://schemas.microsoft.com/office/drawing/2014/main" val="270130339"/>
                    </a:ext>
                  </a:extLst>
                </a:gridCol>
              </a:tblGrid>
              <a:tr h="428200">
                <a:tc>
                  <a:txBody>
                    <a:bodyPr/>
                    <a:lstStyle/>
                    <a:p>
                      <a:r>
                        <a:rPr lang="en-US" dirty="0"/>
                        <a:t>GLAC</a:t>
                      </a:r>
                    </a:p>
                  </a:txBody>
                  <a:tcPr/>
                </a:tc>
                <a:tc>
                  <a:txBody>
                    <a:bodyPr/>
                    <a:lstStyle/>
                    <a:p>
                      <a:r>
                        <a:rPr lang="en-US" dirty="0"/>
                        <a:t>Title</a:t>
                      </a:r>
                    </a:p>
                  </a:txBody>
                  <a:tcPr/>
                </a:tc>
                <a:tc>
                  <a:txBody>
                    <a:bodyPr/>
                    <a:lstStyle/>
                    <a:p>
                      <a:r>
                        <a:rPr lang="en-US" dirty="0"/>
                        <a:t>Description</a:t>
                      </a:r>
                    </a:p>
                  </a:txBody>
                  <a:tcPr/>
                </a:tc>
                <a:extLst>
                  <a:ext uri="{0D108BD9-81ED-4DB2-BD59-A6C34878D82A}">
                    <a16:rowId xmlns:a16="http://schemas.microsoft.com/office/drawing/2014/main" val="1211376989"/>
                  </a:ext>
                </a:extLst>
              </a:tr>
              <a:tr h="428200">
                <a:tc gridSpan="3">
                  <a:txBody>
                    <a:bodyPr/>
                    <a:lstStyle/>
                    <a:p>
                      <a:r>
                        <a:rPr lang="en-US" sz="1400" b="1" i="0" dirty="0"/>
                        <a:t>Holding</a:t>
                      </a:r>
                      <a:r>
                        <a:rPr lang="en-US" sz="1400" b="1" i="0" baseline="0" dirty="0"/>
                        <a:t> Accounts</a:t>
                      </a:r>
                      <a:endParaRPr lang="en-US" sz="1400" b="1" i="0" dirty="0"/>
                    </a:p>
                  </a:txBody>
                  <a:tcPr>
                    <a:noFill/>
                  </a:tcPr>
                </a:tc>
                <a:tc hMerge="1">
                  <a:txBody>
                    <a:bodyPr/>
                    <a:lstStyle/>
                    <a:p>
                      <a:pPr marL="0" indent="0">
                        <a:buNone/>
                      </a:pPr>
                      <a:endParaRPr lang="en-US" sz="1400" i="1" dirty="0"/>
                    </a:p>
                  </a:txBody>
                  <a:tcPr/>
                </a:tc>
                <a:tc hMerge="1">
                  <a:txBody>
                    <a:bodyPr/>
                    <a:lstStyle/>
                    <a:p>
                      <a:endParaRPr lang="en-US"/>
                    </a:p>
                  </a:txBody>
                  <a:tcPr/>
                </a:tc>
                <a:extLst>
                  <a:ext uri="{0D108BD9-81ED-4DB2-BD59-A6C34878D82A}">
                    <a16:rowId xmlns:a16="http://schemas.microsoft.com/office/drawing/2014/main" val="1930342259"/>
                  </a:ext>
                </a:extLst>
              </a:tr>
              <a:tr h="1372586">
                <a:tc>
                  <a:txBody>
                    <a:bodyPr/>
                    <a:lstStyle/>
                    <a:p>
                      <a:r>
                        <a:rPr lang="en-US" sz="1200" i="0" dirty="0"/>
                        <a:t>1150000</a:t>
                      </a:r>
                    </a:p>
                  </a:txBody>
                  <a:tcPr/>
                </a:tc>
                <a:tc>
                  <a:txBody>
                    <a:bodyPr/>
                    <a:lstStyle/>
                    <a:p>
                      <a:pPr marL="0" indent="0">
                        <a:buNone/>
                      </a:pPr>
                      <a:r>
                        <a:rPr lang="en-US" sz="1200" i="0" dirty="0"/>
                        <a:t>Outside Agency Receivable</a:t>
                      </a:r>
                    </a:p>
                  </a:txBody>
                  <a:tcPr/>
                </a:tc>
                <a:tc>
                  <a:txBody>
                    <a:bodyPr/>
                    <a:lstStyle/>
                    <a:p>
                      <a:r>
                        <a:rPr lang="en-US" sz="1200" b="0" dirty="0"/>
                        <a:t>(Cash</a:t>
                      </a:r>
                      <a:r>
                        <a:rPr lang="en-US" sz="1200" b="0" baseline="0" dirty="0"/>
                        <a:t> accountability) Payment received for services or goods previously provided and setup as a receivable.  Payment is recorded as cash / credit (depending upon method) on the non-cash accountability portion of the AF1876 as the offset.</a:t>
                      </a:r>
                      <a:endParaRPr lang="en-US" sz="1200" b="0" dirty="0"/>
                    </a:p>
                    <a:p>
                      <a:endParaRPr lang="en-US" sz="1200" b="0" baseline="0" dirty="0"/>
                    </a:p>
                    <a:p>
                      <a:r>
                        <a:rPr lang="en-US" sz="1200" b="0" baseline="0" dirty="0"/>
                        <a:t>(Non-cash accountability) Services or goods provided, but have yet to receive payment from the responsible party.  Sales are reported in the cash accountability portion as the offset.</a:t>
                      </a:r>
                    </a:p>
                  </a:txBody>
                  <a:tcPr/>
                </a:tc>
                <a:extLst>
                  <a:ext uri="{0D108BD9-81ED-4DB2-BD59-A6C34878D82A}">
                    <a16:rowId xmlns:a16="http://schemas.microsoft.com/office/drawing/2014/main" val="2556242951"/>
                  </a:ext>
                </a:extLst>
              </a:tr>
              <a:tr h="428200">
                <a:tc>
                  <a:txBody>
                    <a:bodyPr/>
                    <a:lstStyle/>
                    <a:p>
                      <a:r>
                        <a:rPr lang="en-US" sz="1200" i="0" dirty="0"/>
                        <a:t>1180001</a:t>
                      </a:r>
                    </a:p>
                  </a:txBody>
                  <a:tcPr/>
                </a:tc>
                <a:tc>
                  <a:txBody>
                    <a:bodyPr/>
                    <a:lstStyle/>
                    <a:p>
                      <a:pPr marL="0" indent="0">
                        <a:buNone/>
                      </a:pPr>
                      <a:r>
                        <a:rPr lang="en-US" sz="1200" i="0" dirty="0"/>
                        <a:t>Customer Accounts</a:t>
                      </a:r>
                      <a:r>
                        <a:rPr lang="en-US" sz="1200" i="0" baseline="0" dirty="0"/>
                        <a:t> Receivable</a:t>
                      </a:r>
                      <a:endParaRPr lang="en-US" sz="1200" i="0" dirty="0"/>
                    </a:p>
                  </a:txBody>
                  <a:tcPr/>
                </a:tc>
                <a:tc>
                  <a:txBody>
                    <a:bodyPr/>
                    <a:lstStyle/>
                    <a:p>
                      <a:r>
                        <a:rPr lang="en-US" sz="1200" dirty="0"/>
                        <a:t>(Lodging specific)  See above.</a:t>
                      </a:r>
                    </a:p>
                  </a:txBody>
                  <a:tcPr/>
                </a:tc>
                <a:extLst>
                  <a:ext uri="{0D108BD9-81ED-4DB2-BD59-A6C34878D82A}">
                    <a16:rowId xmlns:a16="http://schemas.microsoft.com/office/drawing/2014/main" val="304894268"/>
                  </a:ext>
                </a:extLst>
              </a:tr>
              <a:tr h="950252">
                <a:tc>
                  <a:txBody>
                    <a:bodyPr/>
                    <a:lstStyle/>
                    <a:p>
                      <a:r>
                        <a:rPr lang="en-US" sz="1200" i="0" dirty="0"/>
                        <a:t>2140000</a:t>
                      </a:r>
                    </a:p>
                  </a:txBody>
                  <a:tcPr/>
                </a:tc>
                <a:tc>
                  <a:txBody>
                    <a:bodyPr/>
                    <a:lstStyle/>
                    <a:p>
                      <a:pPr marL="0" indent="0">
                        <a:buNone/>
                      </a:pPr>
                      <a:r>
                        <a:rPr lang="en-US" sz="1200" i="0" dirty="0"/>
                        <a:t>Charge Tips</a:t>
                      </a:r>
                      <a:r>
                        <a:rPr lang="en-US" sz="1200" i="0" baseline="0" dirty="0"/>
                        <a:t> / Paid out tips</a:t>
                      </a:r>
                      <a:endParaRPr lang="en-US" sz="1200" i="0" dirty="0"/>
                    </a:p>
                  </a:txBody>
                  <a:tcPr/>
                </a:tc>
                <a:tc>
                  <a:txBody>
                    <a:bodyPr/>
                    <a:lstStyle/>
                    <a:p>
                      <a:r>
                        <a:rPr lang="en-US" sz="1200" b="0" dirty="0"/>
                        <a:t>(Cash</a:t>
                      </a:r>
                      <a:r>
                        <a:rPr lang="en-US" sz="1200" b="0" baseline="0" dirty="0"/>
                        <a:t> accountability) Tips received from customers via credit card… owed to employees.</a:t>
                      </a:r>
                    </a:p>
                    <a:p>
                      <a:endParaRPr lang="en-US" sz="1200" b="0" baseline="0" dirty="0"/>
                    </a:p>
                    <a:p>
                      <a:r>
                        <a:rPr lang="en-US" sz="1200" b="0" baseline="0" dirty="0"/>
                        <a:t>(Non-cash accountability) Tips taken from cash revenue and then paid to employees.  Document this transaction with either an AF1401 or AF2557.</a:t>
                      </a:r>
                    </a:p>
                  </a:txBody>
                  <a:tcPr/>
                </a:tc>
                <a:extLst>
                  <a:ext uri="{0D108BD9-81ED-4DB2-BD59-A6C34878D82A}">
                    <a16:rowId xmlns:a16="http://schemas.microsoft.com/office/drawing/2014/main" val="4086557293"/>
                  </a:ext>
                </a:extLst>
              </a:tr>
              <a:tr h="527918">
                <a:tc>
                  <a:txBody>
                    <a:bodyPr/>
                    <a:lstStyle/>
                    <a:p>
                      <a:r>
                        <a:rPr lang="en-US" sz="1200" i="0" dirty="0"/>
                        <a:t>2320000</a:t>
                      </a:r>
                    </a:p>
                  </a:txBody>
                  <a:tcPr/>
                </a:tc>
                <a:tc>
                  <a:txBody>
                    <a:bodyPr/>
                    <a:lstStyle/>
                    <a:p>
                      <a:pPr marL="0" indent="0">
                        <a:buNone/>
                      </a:pPr>
                      <a:r>
                        <a:rPr lang="en-US" sz="1200" i="0" dirty="0"/>
                        <a:t>Unearned Income –</a:t>
                      </a:r>
                      <a:r>
                        <a:rPr lang="en-US" sz="1200" i="0" baseline="0" dirty="0"/>
                        <a:t> </a:t>
                      </a:r>
                    </a:p>
                    <a:p>
                      <a:pPr marL="0" indent="0">
                        <a:buNone/>
                      </a:pPr>
                      <a:r>
                        <a:rPr lang="en-US" sz="1200" i="0" baseline="0" dirty="0"/>
                        <a:t>Defined Period</a:t>
                      </a:r>
                      <a:endParaRPr lang="en-US" sz="1200" i="0" dirty="0"/>
                    </a:p>
                  </a:txBody>
                  <a:tcPr/>
                </a:tc>
                <a:tc>
                  <a:txBody>
                    <a:bodyPr/>
                    <a:lstStyle/>
                    <a:p>
                      <a:r>
                        <a:rPr lang="en-US" sz="1200" dirty="0"/>
                        <a:t>Funds</a:t>
                      </a:r>
                      <a:r>
                        <a:rPr lang="en-US" sz="1200" baseline="0" dirty="0"/>
                        <a:t> received, but not yet earned.  The month in which the revenue will be earned is </a:t>
                      </a:r>
                      <a:r>
                        <a:rPr lang="en-US" sz="1200" b="1" baseline="0" dirty="0"/>
                        <a:t>known</a:t>
                      </a:r>
                      <a:endParaRPr lang="en-US" sz="1200" b="1" dirty="0"/>
                    </a:p>
                  </a:txBody>
                  <a:tcPr/>
                </a:tc>
                <a:extLst>
                  <a:ext uri="{0D108BD9-81ED-4DB2-BD59-A6C34878D82A}">
                    <a16:rowId xmlns:a16="http://schemas.microsoft.com/office/drawing/2014/main" val="3080635378"/>
                  </a:ext>
                </a:extLst>
              </a:tr>
              <a:tr h="527918">
                <a:tc>
                  <a:txBody>
                    <a:bodyPr/>
                    <a:lstStyle/>
                    <a:p>
                      <a:r>
                        <a:rPr lang="en-US" sz="1200" i="0" dirty="0"/>
                        <a:t>2330000</a:t>
                      </a:r>
                    </a:p>
                  </a:txBody>
                  <a:tcPr/>
                </a:tc>
                <a:tc>
                  <a:txBody>
                    <a:bodyPr/>
                    <a:lstStyle/>
                    <a:p>
                      <a:pPr marL="0" marR="0" lvl="0" indent="0" algn="l" defTabSz="914118" rtl="0" eaLnBrk="1" fontAlgn="auto" latinLnBrk="0" hangingPunct="1">
                        <a:lnSpc>
                          <a:spcPct val="100000"/>
                        </a:lnSpc>
                        <a:spcBef>
                          <a:spcPts val="0"/>
                        </a:spcBef>
                        <a:spcAft>
                          <a:spcPts val="0"/>
                        </a:spcAft>
                        <a:buClrTx/>
                        <a:buSzTx/>
                        <a:buFontTx/>
                        <a:buNone/>
                        <a:tabLst/>
                        <a:defRPr/>
                      </a:pPr>
                      <a:r>
                        <a:rPr lang="en-US" sz="1200" i="0" dirty="0"/>
                        <a:t>Unearned Income –</a:t>
                      </a:r>
                      <a:r>
                        <a:rPr lang="en-US" sz="1200" i="0" baseline="0" dirty="0"/>
                        <a:t> Undefined Period</a:t>
                      </a:r>
                      <a:endParaRPr lang="en-US" sz="1200" i="0" dirty="0"/>
                    </a:p>
                  </a:txBody>
                  <a:tcPr/>
                </a:tc>
                <a:tc>
                  <a:txBody>
                    <a:bodyPr/>
                    <a:lstStyle/>
                    <a:p>
                      <a:pPr marL="0" marR="0" lvl="0" indent="0" algn="l" defTabSz="914118" rtl="0" eaLnBrk="1" fontAlgn="auto" latinLnBrk="0" hangingPunct="1">
                        <a:lnSpc>
                          <a:spcPct val="100000"/>
                        </a:lnSpc>
                        <a:spcBef>
                          <a:spcPts val="0"/>
                        </a:spcBef>
                        <a:spcAft>
                          <a:spcPts val="0"/>
                        </a:spcAft>
                        <a:buClrTx/>
                        <a:buSzTx/>
                        <a:buFontTx/>
                        <a:buNone/>
                        <a:tabLst/>
                        <a:defRPr/>
                      </a:pPr>
                      <a:r>
                        <a:rPr lang="en-US" sz="1200" dirty="0"/>
                        <a:t>Funds</a:t>
                      </a:r>
                      <a:r>
                        <a:rPr lang="en-US" sz="1200" baseline="0" dirty="0"/>
                        <a:t> received, but not yet earned.  The month in which the revenue will be earned is </a:t>
                      </a:r>
                      <a:r>
                        <a:rPr lang="en-US" sz="1200" b="1" baseline="0" dirty="0"/>
                        <a:t>unknown</a:t>
                      </a:r>
                      <a:endParaRPr lang="en-US" sz="1200" b="1" dirty="0"/>
                    </a:p>
                  </a:txBody>
                  <a:tcPr/>
                </a:tc>
                <a:extLst>
                  <a:ext uri="{0D108BD9-81ED-4DB2-BD59-A6C34878D82A}">
                    <a16:rowId xmlns:a16="http://schemas.microsoft.com/office/drawing/2014/main" val="1155082425"/>
                  </a:ext>
                </a:extLst>
              </a:tr>
            </a:tbl>
          </a:graphicData>
        </a:graphic>
      </p:graphicFrame>
    </p:spTree>
    <p:extLst>
      <p:ext uri="{BB962C8B-B14F-4D97-AF65-F5344CB8AC3E}">
        <p14:creationId xmlns:p14="http://schemas.microsoft.com/office/powerpoint/2010/main" val="310078777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8991600" y="5879169"/>
            <a:ext cx="2743200" cy="674031"/>
          </a:xfrm>
          <a:prstGeom prst="rect">
            <a:avLst/>
          </a:prstGeom>
          <a:noFill/>
          <a:ln w="9525" algn="ctr">
            <a:noFill/>
            <a:miter lim="800000"/>
            <a:headEnd/>
            <a:tailEnd/>
          </a:ln>
        </p:spPr>
        <p:txBody>
          <a:bodyPr wrap="square" lIns="91440" tIns="45720" rIns="91440" bIns="45720" anchor="t">
            <a:spAutoFit/>
          </a:bodyPr>
          <a:lstStyle/>
          <a:p>
            <a:pPr algn="r" fontAlgn="auto">
              <a:lnSpc>
                <a:spcPct val="90000"/>
              </a:lnSpc>
              <a:spcBef>
                <a:spcPts val="0"/>
              </a:spcBef>
              <a:spcAft>
                <a:spcPts val="0"/>
              </a:spcAft>
              <a:defRPr/>
            </a:pPr>
            <a:endParaRPr lang="en-US" sz="2100" b="1" i="1" kern="0" dirty="0">
              <a:solidFill>
                <a:srgbClr val="000066"/>
              </a:solidFill>
            </a:endParaRPr>
          </a:p>
          <a:p>
            <a:pPr algn="r" fontAlgn="auto">
              <a:lnSpc>
                <a:spcPct val="90000"/>
              </a:lnSpc>
              <a:spcBef>
                <a:spcPts val="0"/>
              </a:spcBef>
              <a:spcAft>
                <a:spcPts val="0"/>
              </a:spcAft>
              <a:defRPr/>
            </a:pPr>
            <a:endParaRPr lang="en-US" sz="2100" b="1" i="1" kern="0" dirty="0">
              <a:solidFill>
                <a:srgbClr val="000066"/>
              </a:solidFill>
              <a:latin typeface="Arial"/>
              <a:cs typeface="Arial"/>
            </a:endParaRPr>
          </a:p>
        </p:txBody>
      </p:sp>
      <p:sp>
        <p:nvSpPr>
          <p:cNvPr id="4" name="Slide Number Placeholder 3"/>
          <p:cNvSpPr>
            <a:spLocks noGrp="1"/>
          </p:cNvSpPr>
          <p:nvPr>
            <p:ph type="sldNum" sz="quarter" idx="12"/>
          </p:nvPr>
        </p:nvSpPr>
        <p:spPr/>
        <p:txBody>
          <a:bodyPr/>
          <a:lstStyle/>
          <a:p>
            <a:fld id="{EA58CA33-B5CF-4EC9-8BD5-934BBCB4C023}" type="slidenum">
              <a:rPr lang="en-US" altLang="en-US" smtClean="0"/>
              <a:pPr/>
              <a:t>23</a:t>
            </a:fld>
            <a:endParaRPr lang="en-US" altLang="en-US" dirty="0"/>
          </a:p>
        </p:txBody>
      </p:sp>
      <p:sp>
        <p:nvSpPr>
          <p:cNvPr id="3" name="Title 1">
            <a:extLst>
              <a:ext uri="{FF2B5EF4-FFF2-40B4-BE49-F238E27FC236}">
                <a16:creationId xmlns:a16="http://schemas.microsoft.com/office/drawing/2014/main" id="{2045C83B-5B12-4EC2-2697-6F0077E1931A}"/>
              </a:ext>
            </a:extLst>
          </p:cNvPr>
          <p:cNvSpPr txBox="1">
            <a:spLocks/>
          </p:cNvSpPr>
          <p:nvPr/>
        </p:nvSpPr>
        <p:spPr>
          <a:xfrm>
            <a:off x="1808703" y="0"/>
            <a:ext cx="8424955" cy="950926"/>
          </a:xfrm>
          <a:prstGeom prst="rect">
            <a:avLst/>
          </a:prstGeom>
        </p:spPr>
        <p:txBody>
          <a:bodyPr>
            <a:no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dirty="0">
                <a:solidFill>
                  <a:srgbClr val="FF0000"/>
                </a:solidFill>
                <a:ea typeface="Adobe Gothic Std B" panose="020B0800000000000000" pitchFamily="34" charset="-128"/>
                <a:cs typeface="Times New Roman" panose="02020603050405020304" pitchFamily="18" charset="0"/>
              </a:rPr>
              <a:t>86FSS Internal Controls Management Oversight </a:t>
            </a:r>
          </a:p>
        </p:txBody>
      </p:sp>
      <p:sp>
        <p:nvSpPr>
          <p:cNvPr id="6" name="Rectangle 2">
            <a:extLst>
              <a:ext uri="{FF2B5EF4-FFF2-40B4-BE49-F238E27FC236}">
                <a16:creationId xmlns:a16="http://schemas.microsoft.com/office/drawing/2014/main" id="{8F9CB50E-2B43-5B7F-E70D-68BAAF904267}"/>
              </a:ext>
            </a:extLst>
          </p:cNvPr>
          <p:cNvSpPr>
            <a:spLocks noGrp="1" noChangeArrowheads="1"/>
          </p:cNvSpPr>
          <p:nvPr>
            <p:ph idx="1"/>
          </p:nvPr>
        </p:nvSpPr>
        <p:spPr bwMode="auto">
          <a:xfrm>
            <a:off x="508000" y="1600200"/>
            <a:ext cx="10972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ormAutofit/>
          </a:bodyPr>
          <a:lstStyle/>
          <a:p>
            <a:pPr marL="0" indent="0">
              <a:spcBef>
                <a:spcPct val="50000"/>
              </a:spcBef>
              <a:buNone/>
            </a:pPr>
            <a:endParaRPr lang="en-US" altLang="en-US" sz="2800" i="1" dirty="0">
              <a:latin typeface="Times New Roman" panose="02020603050405020304" pitchFamily="18" charset="0"/>
              <a:cs typeface="Times New Roman" panose="02020603050405020304" pitchFamily="18" charset="0"/>
            </a:endParaRPr>
          </a:p>
          <a:p>
            <a:pPr marL="0" indent="0">
              <a:spcBef>
                <a:spcPct val="50000"/>
              </a:spcBef>
              <a:buNone/>
            </a:pPr>
            <a:endParaRPr lang="en-US" altLang="en-US" sz="2800" i="1" dirty="0">
              <a:latin typeface="Times New Roman" panose="02020603050405020304" pitchFamily="18" charset="0"/>
              <a:cs typeface="Times New Roman" panose="02020603050405020304" pitchFamily="18" charset="0"/>
            </a:endParaRPr>
          </a:p>
          <a:p>
            <a:pPr marL="0" indent="0" algn="ctr">
              <a:spcBef>
                <a:spcPct val="50000"/>
              </a:spcBef>
              <a:buNone/>
            </a:pPr>
            <a:endParaRPr lang="en-US" altLang="en-US" sz="8800" dirty="0">
              <a:latin typeface="Times New Roman" panose="02020603050405020304" pitchFamily="18" charset="0"/>
              <a:cs typeface="Times New Roman" panose="02020603050405020304" pitchFamily="18" charset="0"/>
            </a:endParaRPr>
          </a:p>
          <a:p>
            <a:pPr marL="0" indent="0">
              <a:spcBef>
                <a:spcPct val="50000"/>
              </a:spcBef>
              <a:buNone/>
            </a:pPr>
            <a:endParaRPr lang="en-US" altLang="en-US" sz="2800" i="1" dirty="0">
              <a:latin typeface="Times New Roman" panose="02020603050405020304" pitchFamily="18" charset="0"/>
              <a:cs typeface="Times New Roman" panose="02020603050405020304" pitchFamily="18" charset="0"/>
            </a:endParaRPr>
          </a:p>
          <a:p>
            <a:pPr marL="0" indent="0">
              <a:spcBef>
                <a:spcPct val="50000"/>
              </a:spcBef>
              <a:buNone/>
            </a:pPr>
            <a:endParaRPr lang="en-US" altLang="en-US" sz="2800" i="1" dirty="0"/>
          </a:p>
          <a:p>
            <a:pPr eaLnBrk="0" hangingPunct="0"/>
            <a:endParaRPr lang="en-US" altLang="en-US" sz="3600" b="1" dirty="0">
              <a:effectLst>
                <a:outerShdw blurRad="38100" dist="38100" dir="2700000" algn="tl">
                  <a:srgbClr val="FFFFFF"/>
                </a:outerShdw>
              </a:effectLst>
              <a:latin typeface="Times New Roman" panose="02020603050405020304" pitchFamily="18" charset="0"/>
            </a:endParaRPr>
          </a:p>
          <a:p>
            <a:pPr eaLnBrk="0" hangingPunct="0"/>
            <a:endParaRPr lang="en-US" altLang="en-US" sz="3600" b="1" dirty="0">
              <a:effectLst>
                <a:outerShdw blurRad="38100" dist="38100" dir="2700000" algn="tl">
                  <a:srgbClr val="FFFFFF"/>
                </a:outerShdw>
              </a:effectLst>
              <a:latin typeface="Times New Roman" panose="02020603050405020304" pitchFamily="18" charset="0"/>
            </a:endParaRPr>
          </a:p>
        </p:txBody>
      </p:sp>
      <p:sp>
        <p:nvSpPr>
          <p:cNvPr id="8" name="Oval 7">
            <a:extLst>
              <a:ext uri="{FF2B5EF4-FFF2-40B4-BE49-F238E27FC236}">
                <a16:creationId xmlns:a16="http://schemas.microsoft.com/office/drawing/2014/main" id="{692DB9F2-2FF3-1B3A-CB08-F9AAB6580AAB}"/>
              </a:ext>
            </a:extLst>
          </p:cNvPr>
          <p:cNvSpPr/>
          <p:nvPr/>
        </p:nvSpPr>
        <p:spPr>
          <a:xfrm>
            <a:off x="1170894" y="2460910"/>
            <a:ext cx="2718395" cy="803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NAFFA</a:t>
            </a:r>
          </a:p>
        </p:txBody>
      </p:sp>
      <p:sp>
        <p:nvSpPr>
          <p:cNvPr id="9" name="Oval 8">
            <a:extLst>
              <a:ext uri="{FF2B5EF4-FFF2-40B4-BE49-F238E27FC236}">
                <a16:creationId xmlns:a16="http://schemas.microsoft.com/office/drawing/2014/main" id="{B31F1D93-A5B7-2EAB-EEEB-1D94110C6B73}"/>
              </a:ext>
            </a:extLst>
          </p:cNvPr>
          <p:cNvSpPr/>
          <p:nvPr/>
        </p:nvSpPr>
        <p:spPr>
          <a:xfrm>
            <a:off x="4400688" y="2033728"/>
            <a:ext cx="3390624" cy="8543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FSS Commander/Director</a:t>
            </a:r>
          </a:p>
        </p:txBody>
      </p:sp>
      <p:sp>
        <p:nvSpPr>
          <p:cNvPr id="10" name="Oval 9">
            <a:extLst>
              <a:ext uri="{FF2B5EF4-FFF2-40B4-BE49-F238E27FC236}">
                <a16:creationId xmlns:a16="http://schemas.microsoft.com/office/drawing/2014/main" id="{16EFC5C9-ED5C-CC41-4F2F-751F07D69090}"/>
              </a:ext>
            </a:extLst>
          </p:cNvPr>
          <p:cNvSpPr/>
          <p:nvPr/>
        </p:nvSpPr>
        <p:spPr>
          <a:xfrm>
            <a:off x="8529877" y="2460909"/>
            <a:ext cx="2718395" cy="803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Resource Manager</a:t>
            </a:r>
          </a:p>
        </p:txBody>
      </p:sp>
      <p:cxnSp>
        <p:nvCxnSpPr>
          <p:cNvPr id="11" name="Straight Arrow Connector 10">
            <a:extLst>
              <a:ext uri="{FF2B5EF4-FFF2-40B4-BE49-F238E27FC236}">
                <a16:creationId xmlns:a16="http://schemas.microsoft.com/office/drawing/2014/main" id="{30DE95C9-06E6-C06C-AFEB-0C171E4350DE}"/>
              </a:ext>
            </a:extLst>
          </p:cNvPr>
          <p:cNvCxnSpPr/>
          <p:nvPr/>
        </p:nvCxnSpPr>
        <p:spPr>
          <a:xfrm flipH="1">
            <a:off x="6142627" y="2916145"/>
            <a:ext cx="376" cy="51706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C77712B-EFB3-7845-DF28-2179BC59726C}"/>
              </a:ext>
            </a:extLst>
          </p:cNvPr>
          <p:cNvSpPr/>
          <p:nvPr/>
        </p:nvSpPr>
        <p:spPr>
          <a:xfrm>
            <a:off x="4672486" y="3461495"/>
            <a:ext cx="3118826" cy="803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Flight Chief</a:t>
            </a:r>
          </a:p>
        </p:txBody>
      </p:sp>
      <p:cxnSp>
        <p:nvCxnSpPr>
          <p:cNvPr id="13" name="Straight Arrow Connector 12">
            <a:extLst>
              <a:ext uri="{FF2B5EF4-FFF2-40B4-BE49-F238E27FC236}">
                <a16:creationId xmlns:a16="http://schemas.microsoft.com/office/drawing/2014/main" id="{D1113D92-B85B-7F4C-A63A-B083B6C10E08}"/>
              </a:ext>
            </a:extLst>
          </p:cNvPr>
          <p:cNvCxnSpPr/>
          <p:nvPr/>
        </p:nvCxnSpPr>
        <p:spPr>
          <a:xfrm>
            <a:off x="6142627" y="4264337"/>
            <a:ext cx="0" cy="47601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75C77E12-07AD-292F-8B4A-5A34907B759D}"/>
              </a:ext>
            </a:extLst>
          </p:cNvPr>
          <p:cNvSpPr/>
          <p:nvPr/>
        </p:nvSpPr>
        <p:spPr>
          <a:xfrm>
            <a:off x="4799769" y="4800834"/>
            <a:ext cx="2991543" cy="8543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Activity Manager</a:t>
            </a:r>
          </a:p>
        </p:txBody>
      </p:sp>
      <p:cxnSp>
        <p:nvCxnSpPr>
          <p:cNvPr id="15" name="Straight Arrow Connector 14">
            <a:extLst>
              <a:ext uri="{FF2B5EF4-FFF2-40B4-BE49-F238E27FC236}">
                <a16:creationId xmlns:a16="http://schemas.microsoft.com/office/drawing/2014/main" id="{D1EDE1BA-FBD8-1877-CC35-C85E597DE6D7}"/>
              </a:ext>
            </a:extLst>
          </p:cNvPr>
          <p:cNvCxnSpPr/>
          <p:nvPr/>
        </p:nvCxnSpPr>
        <p:spPr>
          <a:xfrm flipV="1">
            <a:off x="3889289" y="2550828"/>
            <a:ext cx="511399" cy="2007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9CE93B1-9556-CAA4-BCD0-4315175004BC}"/>
              </a:ext>
            </a:extLst>
          </p:cNvPr>
          <p:cNvCxnSpPr>
            <a:cxnSpLocks/>
          </p:cNvCxnSpPr>
          <p:nvPr/>
        </p:nvCxnSpPr>
        <p:spPr>
          <a:xfrm>
            <a:off x="7828539" y="2561991"/>
            <a:ext cx="701338" cy="1896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58094A7-749E-3D0B-11B2-DD9123B0778B}"/>
              </a:ext>
            </a:extLst>
          </p:cNvPr>
          <p:cNvCxnSpPr>
            <a:cxnSpLocks/>
          </p:cNvCxnSpPr>
          <p:nvPr/>
        </p:nvCxnSpPr>
        <p:spPr>
          <a:xfrm flipV="1">
            <a:off x="7791312" y="3214946"/>
            <a:ext cx="1887292" cy="194990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FB254BB-FD1B-F40F-4B07-F094D276F42B}"/>
              </a:ext>
            </a:extLst>
          </p:cNvPr>
          <p:cNvCxnSpPr>
            <a:cxnSpLocks/>
          </p:cNvCxnSpPr>
          <p:nvPr/>
        </p:nvCxnSpPr>
        <p:spPr>
          <a:xfrm flipV="1">
            <a:off x="7743687" y="3214946"/>
            <a:ext cx="1839667" cy="58609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92C1916-FD81-56A0-E77E-0998B81CEBFE}"/>
              </a:ext>
            </a:extLst>
          </p:cNvPr>
          <p:cNvCxnSpPr>
            <a:cxnSpLocks/>
            <a:endCxn id="14" idx="2"/>
          </p:cNvCxnSpPr>
          <p:nvPr/>
        </p:nvCxnSpPr>
        <p:spPr>
          <a:xfrm>
            <a:off x="2747870" y="3202317"/>
            <a:ext cx="2051899" cy="20257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299681F-FBDC-253A-BEEA-B5E66FD1B039}"/>
              </a:ext>
            </a:extLst>
          </p:cNvPr>
          <p:cNvCxnSpPr>
            <a:cxnSpLocks/>
          </p:cNvCxnSpPr>
          <p:nvPr/>
        </p:nvCxnSpPr>
        <p:spPr>
          <a:xfrm>
            <a:off x="2868681" y="3174675"/>
            <a:ext cx="1988533" cy="6207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64652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8991600" y="5879169"/>
            <a:ext cx="2743200" cy="674031"/>
          </a:xfrm>
          <a:prstGeom prst="rect">
            <a:avLst/>
          </a:prstGeom>
          <a:noFill/>
          <a:ln w="9525" algn="ctr">
            <a:noFill/>
            <a:miter lim="800000"/>
            <a:headEnd/>
            <a:tailEnd/>
          </a:ln>
        </p:spPr>
        <p:txBody>
          <a:bodyPr wrap="square" lIns="91440" tIns="45720" rIns="91440" bIns="45720" anchor="t">
            <a:spAutoFit/>
          </a:bodyPr>
          <a:lstStyle/>
          <a:p>
            <a:pPr algn="r" fontAlgn="auto">
              <a:lnSpc>
                <a:spcPct val="90000"/>
              </a:lnSpc>
              <a:spcBef>
                <a:spcPts val="0"/>
              </a:spcBef>
              <a:spcAft>
                <a:spcPts val="0"/>
              </a:spcAft>
              <a:defRPr/>
            </a:pPr>
            <a:endParaRPr lang="en-US" sz="2100" b="1" i="1" kern="0" dirty="0">
              <a:solidFill>
                <a:srgbClr val="000066"/>
              </a:solidFill>
            </a:endParaRPr>
          </a:p>
          <a:p>
            <a:pPr algn="r" fontAlgn="auto">
              <a:lnSpc>
                <a:spcPct val="90000"/>
              </a:lnSpc>
              <a:spcBef>
                <a:spcPts val="0"/>
              </a:spcBef>
              <a:spcAft>
                <a:spcPts val="0"/>
              </a:spcAft>
              <a:defRPr/>
            </a:pPr>
            <a:endParaRPr lang="en-US" sz="2100" b="1" i="1" kern="0" dirty="0">
              <a:solidFill>
                <a:srgbClr val="000066"/>
              </a:solidFill>
              <a:latin typeface="Arial"/>
              <a:cs typeface="Arial"/>
            </a:endParaRPr>
          </a:p>
        </p:txBody>
      </p:sp>
      <p:sp>
        <p:nvSpPr>
          <p:cNvPr id="4" name="Slide Number Placeholder 3"/>
          <p:cNvSpPr>
            <a:spLocks noGrp="1"/>
          </p:cNvSpPr>
          <p:nvPr>
            <p:ph type="sldNum" sz="quarter" idx="12"/>
          </p:nvPr>
        </p:nvSpPr>
        <p:spPr/>
        <p:txBody>
          <a:bodyPr/>
          <a:lstStyle/>
          <a:p>
            <a:fld id="{EA58CA33-B5CF-4EC9-8BD5-934BBCB4C023}" type="slidenum">
              <a:rPr lang="en-US" altLang="en-US" smtClean="0"/>
              <a:pPr/>
              <a:t>24</a:t>
            </a:fld>
            <a:endParaRPr lang="en-US" altLang="en-US" dirty="0"/>
          </a:p>
        </p:txBody>
      </p:sp>
      <p:sp>
        <p:nvSpPr>
          <p:cNvPr id="3" name="Title 1">
            <a:extLst>
              <a:ext uri="{FF2B5EF4-FFF2-40B4-BE49-F238E27FC236}">
                <a16:creationId xmlns:a16="http://schemas.microsoft.com/office/drawing/2014/main" id="{2045C83B-5B12-4EC2-2697-6F0077E1931A}"/>
              </a:ext>
            </a:extLst>
          </p:cNvPr>
          <p:cNvSpPr txBox="1">
            <a:spLocks/>
          </p:cNvSpPr>
          <p:nvPr/>
        </p:nvSpPr>
        <p:spPr>
          <a:xfrm>
            <a:off x="1034980" y="0"/>
            <a:ext cx="9766998" cy="950926"/>
          </a:xfrm>
          <a:prstGeom prst="rect">
            <a:avLst/>
          </a:prstGeom>
        </p:spPr>
        <p:txBody>
          <a:bodyPr>
            <a:no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dirty="0">
                <a:solidFill>
                  <a:srgbClr val="FF0000"/>
                </a:solidFill>
                <a:ea typeface="Adobe Gothic Std B" panose="020B0800000000000000" pitchFamily="34" charset="-128"/>
                <a:cs typeface="Times New Roman" panose="02020603050405020304" pitchFamily="18" charset="0"/>
              </a:rPr>
              <a:t>The F$$ Commander has management responsibility for all flights in the squadron  </a:t>
            </a:r>
          </a:p>
        </p:txBody>
      </p:sp>
      <p:sp>
        <p:nvSpPr>
          <p:cNvPr id="8" name="Oval 7">
            <a:extLst>
              <a:ext uri="{FF2B5EF4-FFF2-40B4-BE49-F238E27FC236}">
                <a16:creationId xmlns:a16="http://schemas.microsoft.com/office/drawing/2014/main" id="{43232DA6-E523-FB67-C209-E3018AC0BAA0}"/>
              </a:ext>
            </a:extLst>
          </p:cNvPr>
          <p:cNvSpPr/>
          <p:nvPr/>
        </p:nvSpPr>
        <p:spPr>
          <a:xfrm>
            <a:off x="4242263" y="1013544"/>
            <a:ext cx="3870108" cy="5351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p>
          <a:p>
            <a:pPr algn="ctr"/>
            <a:r>
              <a:rPr lang="en-US" sz="1650" dirty="0">
                <a:solidFill>
                  <a:srgbClr val="FFFFFF"/>
                </a:solidFill>
              </a:rPr>
              <a:t>The </a:t>
            </a:r>
            <a:r>
              <a:rPr lang="en-US" sz="1650" b="1" dirty="0">
                <a:solidFill>
                  <a:srgbClr val="FFFFFF"/>
                </a:solidFill>
              </a:rPr>
              <a:t>Resource Manager</a:t>
            </a:r>
          </a:p>
          <a:p>
            <a:pPr algn="ctr"/>
            <a:r>
              <a:rPr lang="en-US" sz="1650" b="1" dirty="0">
                <a:solidFill>
                  <a:srgbClr val="FFFFFF"/>
                </a:solidFill>
              </a:rPr>
              <a:t> (RM) </a:t>
            </a:r>
            <a:r>
              <a:rPr lang="en-US" sz="1650" dirty="0">
                <a:solidFill>
                  <a:srgbClr val="FFFFFF"/>
                </a:solidFill>
              </a:rPr>
              <a:t>is the installation NAFI Custodian and is responsible for receiving, disbursing and safeguarding funds, and other NAF assets. The RM maintains overall responsibility that resources are effectively managed.  The RM must ensure personnel handling cash are properly trained. The RM is responsible for ensuring managers implement internal control procedures and self-inspect their activities</a:t>
            </a:r>
            <a:r>
              <a:rPr lang="en-US" sz="1650" dirty="0"/>
              <a:t>.</a:t>
            </a:r>
          </a:p>
        </p:txBody>
      </p:sp>
      <p:sp>
        <p:nvSpPr>
          <p:cNvPr id="11" name="Oval 10">
            <a:extLst>
              <a:ext uri="{FF2B5EF4-FFF2-40B4-BE49-F238E27FC236}">
                <a16:creationId xmlns:a16="http://schemas.microsoft.com/office/drawing/2014/main" id="{28C09AF7-1926-E6E8-A0D0-01B65119A12E}"/>
              </a:ext>
            </a:extLst>
          </p:cNvPr>
          <p:cNvSpPr/>
          <p:nvPr/>
        </p:nvSpPr>
        <p:spPr>
          <a:xfrm>
            <a:off x="381836" y="1044359"/>
            <a:ext cx="3697795" cy="5351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b="1" dirty="0"/>
          </a:p>
          <a:p>
            <a:pPr algn="ctr"/>
            <a:r>
              <a:rPr lang="en-US" sz="1650" b="1" dirty="0" err="1">
                <a:solidFill>
                  <a:srgbClr val="FFFFFF"/>
                </a:solidFill>
              </a:rPr>
              <a:t>Nonappropriated</a:t>
            </a:r>
            <a:r>
              <a:rPr lang="en-US" sz="1650" b="1" dirty="0">
                <a:solidFill>
                  <a:srgbClr val="FFFFFF"/>
                </a:solidFill>
              </a:rPr>
              <a:t> Funds Financial Analyst (NAFFA) </a:t>
            </a:r>
            <a:r>
              <a:rPr lang="en-US" sz="1650" dirty="0">
                <a:solidFill>
                  <a:srgbClr val="FFFFFF"/>
                </a:solidFill>
              </a:rPr>
              <a:t>in the Base Comptrollers office performs an “External” on site oversight function.  The NAFFA is responsible for conducting certain annual reviews.  The NAFFA documents findings and makes recommendations, as well as provides feedback to management, the NAF Council, installation commander, FSS Commander/Director and the RM</a:t>
            </a:r>
          </a:p>
        </p:txBody>
      </p:sp>
      <p:sp>
        <p:nvSpPr>
          <p:cNvPr id="12" name="Oval 11">
            <a:extLst>
              <a:ext uri="{FF2B5EF4-FFF2-40B4-BE49-F238E27FC236}">
                <a16:creationId xmlns:a16="http://schemas.microsoft.com/office/drawing/2014/main" id="{BCB811D0-3DF6-14A7-F2FD-9FD9B4BA3FC8}"/>
              </a:ext>
            </a:extLst>
          </p:cNvPr>
          <p:cNvSpPr/>
          <p:nvPr/>
        </p:nvSpPr>
        <p:spPr>
          <a:xfrm>
            <a:off x="8275003" y="1044359"/>
            <a:ext cx="3662438" cy="5351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solidFill>
                <a:srgbClr val="FFFFFF"/>
              </a:solidFill>
            </a:endParaRPr>
          </a:p>
          <a:p>
            <a:pPr algn="ctr"/>
            <a:r>
              <a:rPr lang="en-US" sz="1650" dirty="0">
                <a:solidFill>
                  <a:srgbClr val="FFFFFF"/>
                </a:solidFill>
              </a:rPr>
              <a:t>The </a:t>
            </a:r>
            <a:r>
              <a:rPr lang="en-US" sz="1650" b="1" dirty="0">
                <a:solidFill>
                  <a:srgbClr val="FFFFFF"/>
                </a:solidFill>
              </a:rPr>
              <a:t>Flight Chief </a:t>
            </a:r>
            <a:r>
              <a:rPr lang="en-US" sz="1650" dirty="0">
                <a:solidFill>
                  <a:srgbClr val="FFFFFF"/>
                </a:solidFill>
              </a:rPr>
              <a:t>has overall management responsibility for all activities in a particular flight.  Activity Managers control daily operations and resources such as labor, inventory, cost of goods, and property.  Managers use a system of daily observations, daily reports, self-inspections, inventories, local reviews, cash counts, audits, etc., to help them monitor the activities operational effectiveness</a:t>
            </a:r>
          </a:p>
        </p:txBody>
      </p:sp>
    </p:spTree>
    <p:extLst>
      <p:ext uri="{BB962C8B-B14F-4D97-AF65-F5344CB8AC3E}">
        <p14:creationId xmlns:p14="http://schemas.microsoft.com/office/powerpoint/2010/main" val="261144463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8991600" y="5879169"/>
            <a:ext cx="2743200" cy="674031"/>
          </a:xfrm>
          <a:prstGeom prst="rect">
            <a:avLst/>
          </a:prstGeom>
          <a:noFill/>
          <a:ln w="9525" algn="ctr">
            <a:noFill/>
            <a:miter lim="800000"/>
            <a:headEnd/>
            <a:tailEnd/>
          </a:ln>
        </p:spPr>
        <p:txBody>
          <a:bodyPr wrap="square" lIns="91440" tIns="45720" rIns="91440" bIns="45720" anchor="t">
            <a:spAutoFit/>
          </a:bodyPr>
          <a:lstStyle/>
          <a:p>
            <a:pPr algn="r" fontAlgn="auto">
              <a:lnSpc>
                <a:spcPct val="90000"/>
              </a:lnSpc>
              <a:spcBef>
                <a:spcPts val="0"/>
              </a:spcBef>
              <a:spcAft>
                <a:spcPts val="0"/>
              </a:spcAft>
              <a:defRPr/>
            </a:pPr>
            <a:endParaRPr lang="en-US" sz="2100" b="1" i="1" kern="0" dirty="0">
              <a:solidFill>
                <a:srgbClr val="000066"/>
              </a:solidFill>
            </a:endParaRPr>
          </a:p>
          <a:p>
            <a:pPr algn="r" fontAlgn="auto">
              <a:lnSpc>
                <a:spcPct val="90000"/>
              </a:lnSpc>
              <a:spcBef>
                <a:spcPts val="0"/>
              </a:spcBef>
              <a:spcAft>
                <a:spcPts val="0"/>
              </a:spcAft>
              <a:defRPr/>
            </a:pPr>
            <a:endParaRPr lang="en-US" sz="2100" b="1" i="1" kern="0" dirty="0">
              <a:solidFill>
                <a:srgbClr val="000066"/>
              </a:solidFill>
              <a:latin typeface="Arial"/>
              <a:cs typeface="Arial"/>
            </a:endParaRPr>
          </a:p>
        </p:txBody>
      </p:sp>
      <p:sp>
        <p:nvSpPr>
          <p:cNvPr id="4" name="Slide Number Placeholder 3"/>
          <p:cNvSpPr>
            <a:spLocks noGrp="1"/>
          </p:cNvSpPr>
          <p:nvPr>
            <p:ph type="sldNum" sz="quarter" idx="12"/>
          </p:nvPr>
        </p:nvSpPr>
        <p:spPr/>
        <p:txBody>
          <a:bodyPr/>
          <a:lstStyle/>
          <a:p>
            <a:fld id="{EA58CA33-B5CF-4EC9-8BD5-934BBCB4C023}" type="slidenum">
              <a:rPr lang="en-US" altLang="en-US" smtClean="0"/>
              <a:pPr/>
              <a:t>25</a:t>
            </a:fld>
            <a:endParaRPr lang="en-US" altLang="en-US" dirty="0"/>
          </a:p>
        </p:txBody>
      </p:sp>
      <p:sp>
        <p:nvSpPr>
          <p:cNvPr id="3" name="Title 1">
            <a:extLst>
              <a:ext uri="{FF2B5EF4-FFF2-40B4-BE49-F238E27FC236}">
                <a16:creationId xmlns:a16="http://schemas.microsoft.com/office/drawing/2014/main" id="{2045C83B-5B12-4EC2-2697-6F0077E1931A}"/>
              </a:ext>
            </a:extLst>
          </p:cNvPr>
          <p:cNvSpPr txBox="1">
            <a:spLocks/>
          </p:cNvSpPr>
          <p:nvPr/>
        </p:nvSpPr>
        <p:spPr>
          <a:xfrm>
            <a:off x="1919235" y="0"/>
            <a:ext cx="8651631" cy="950926"/>
          </a:xfrm>
          <a:prstGeom prst="rect">
            <a:avLst/>
          </a:prstGeom>
        </p:spPr>
        <p:txBody>
          <a:bodyPr>
            <a:no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dirty="0">
                <a:solidFill>
                  <a:srgbClr val="FF0000"/>
                </a:solidFill>
                <a:ea typeface="Adobe Gothic Std B" panose="020B0800000000000000" pitchFamily="34" charset="-128"/>
                <a:cs typeface="Times New Roman" panose="02020603050405020304" pitchFamily="18" charset="0"/>
              </a:rPr>
              <a:t>86 FSS Management Internal Controls Workshop Summary </a:t>
            </a:r>
          </a:p>
        </p:txBody>
      </p:sp>
      <p:sp>
        <p:nvSpPr>
          <p:cNvPr id="6" name="Rectangle 2">
            <a:extLst>
              <a:ext uri="{FF2B5EF4-FFF2-40B4-BE49-F238E27FC236}">
                <a16:creationId xmlns:a16="http://schemas.microsoft.com/office/drawing/2014/main" id="{A19D1899-4917-125A-450A-78A1FABD868D}"/>
              </a:ext>
            </a:extLst>
          </p:cNvPr>
          <p:cNvSpPr>
            <a:spLocks noGrp="1" noChangeArrowheads="1"/>
          </p:cNvSpPr>
          <p:nvPr>
            <p:ph idx="1"/>
          </p:nvPr>
        </p:nvSpPr>
        <p:spPr bwMode="auto">
          <a:xfrm>
            <a:off x="562707" y="1307835"/>
            <a:ext cx="11364686" cy="494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oAutofit/>
          </a:bodyPr>
          <a:lstStyle/>
          <a:p>
            <a:pPr marL="0" indent="0">
              <a:spcBef>
                <a:spcPct val="50000"/>
              </a:spcBef>
              <a:buNone/>
            </a:pPr>
            <a:r>
              <a:rPr lang="en-US" altLang="en-US" b="0" dirty="0">
                <a:latin typeface="+mn-lt"/>
                <a:cs typeface="Times New Roman" panose="02020603050405020304" pitchFamily="18" charset="0"/>
              </a:rPr>
              <a:t>Internal Controls is a plan of organization and all of the methods and measures adopted to safeguard resources, assure accuracy, and reliability of information, adherence to applicable laws, regulations, and policies, and promote operational economy and efficiencies.</a:t>
            </a:r>
          </a:p>
          <a:p>
            <a:pPr marL="0" indent="0">
              <a:spcBef>
                <a:spcPct val="50000"/>
              </a:spcBef>
              <a:buNone/>
            </a:pPr>
            <a:r>
              <a:rPr lang="en-US" altLang="en-US" b="0" dirty="0">
                <a:latin typeface="+mn-lt"/>
                <a:cs typeface="Times New Roman" panose="02020603050405020304" pitchFamily="18" charset="0"/>
              </a:rPr>
              <a:t>Internal Control systems is only as effective as the people who operate it.  Managers must ensure their activity is staffed with competent personnel who are motivated and understand what they have to do, appreciate why they have to do it, and agree that it must be done. </a:t>
            </a:r>
          </a:p>
          <a:p>
            <a:pPr marL="0" indent="0">
              <a:spcBef>
                <a:spcPct val="50000"/>
              </a:spcBef>
              <a:buNone/>
            </a:pPr>
            <a:r>
              <a:rPr lang="en-US" altLang="en-US" b="0" dirty="0">
                <a:latin typeface="+mn-lt"/>
                <a:cs typeface="Times New Roman" panose="02020603050405020304" pitchFamily="18" charset="0"/>
              </a:rPr>
              <a:t>Proper stewardship of NAF resources is a fundamental responsibility of all of us.  Implementation of Internal Controls are crucial to the separation of duties, supervision, computer system access, periodic review, and quality assurance evaluation reviews a contributing factor for our commander in assuring the community that our management controls are effective.</a:t>
            </a:r>
          </a:p>
        </p:txBody>
      </p:sp>
    </p:spTree>
    <p:extLst>
      <p:ext uri="{BB962C8B-B14F-4D97-AF65-F5344CB8AC3E}">
        <p14:creationId xmlns:p14="http://schemas.microsoft.com/office/powerpoint/2010/main" val="264100572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75706-BE2A-EDBC-43A8-91C1FD23CA55}"/>
              </a:ext>
            </a:extLst>
          </p:cNvPr>
          <p:cNvSpPr>
            <a:spLocks noGrp="1"/>
          </p:cNvSpPr>
          <p:nvPr>
            <p:ph type="title"/>
          </p:nvPr>
        </p:nvSpPr>
        <p:spPr/>
        <p:txBody>
          <a:bodyPr/>
          <a:lstStyle/>
          <a:p>
            <a:r>
              <a:rPr lang="en-US" sz="2400" dirty="0">
                <a:solidFill>
                  <a:srgbClr val="FF0000"/>
                </a:solidFill>
                <a:effectLst/>
              </a:rPr>
              <a:t>86 FORCE SUPPORT SQUADRON RESOURCE PROTECTION OFFICE</a:t>
            </a:r>
          </a:p>
        </p:txBody>
      </p:sp>
      <p:sp>
        <p:nvSpPr>
          <p:cNvPr id="3" name="Slide Number Placeholder 2"/>
          <p:cNvSpPr>
            <a:spLocks noGrp="1"/>
          </p:cNvSpPr>
          <p:nvPr>
            <p:ph type="sldNum" sz="quarter" idx="11"/>
          </p:nvPr>
        </p:nvSpPr>
        <p:spPr/>
        <p:txBody>
          <a:bodyPr/>
          <a:lstStyle/>
          <a:p>
            <a:fld id="{EA58CA33-B5CF-4EC9-8BD5-934BBCB4C023}" type="slidenum">
              <a:rPr lang="en-US" altLang="en-US" smtClean="0"/>
              <a:pPr/>
              <a:t>26</a:t>
            </a:fld>
            <a:endParaRPr lang="en-US" altLang="en-US" dirty="0"/>
          </a:p>
        </p:txBody>
      </p:sp>
      <p:pic>
        <p:nvPicPr>
          <p:cNvPr id="6" name="Picture 9" descr="C:\Users\michele.lopez\AppData\Local\Microsoft\Windows\Temporary Internet Files\Content.IE5\Q7NWHQ3O\passe-compose-ou-imparfait-grammaire-bdf-19[1].jpg">
            <a:extLst>
              <a:ext uri="{FF2B5EF4-FFF2-40B4-BE49-F238E27FC236}">
                <a16:creationId xmlns:a16="http://schemas.microsoft.com/office/drawing/2014/main" id="{9ED66A24-0DA5-1146-62F2-DBCD3D0D4B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70" y="3808276"/>
            <a:ext cx="4495800" cy="2629686"/>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8">
            <a:extLst>
              <a:ext uri="{FF2B5EF4-FFF2-40B4-BE49-F238E27FC236}">
                <a16:creationId xmlns:a16="http://schemas.microsoft.com/office/drawing/2014/main" id="{7296363A-985D-B762-6BB9-1ABD7C9D21B6}"/>
              </a:ext>
            </a:extLst>
          </p:cNvPr>
          <p:cNvSpPr/>
          <p:nvPr/>
        </p:nvSpPr>
        <p:spPr bwMode="auto">
          <a:xfrm>
            <a:off x="977330" y="1523138"/>
            <a:ext cx="5111262" cy="1981200"/>
          </a:xfrm>
          <a:prstGeom prst="cloudCallou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4400" b="1" kern="0" dirty="0">
                <a:solidFill>
                  <a:srgbClr val="000066"/>
                </a:solidFill>
              </a:rPr>
              <a:t>Questions?</a:t>
            </a:r>
          </a:p>
          <a:p>
            <a:pPr algn="ctr"/>
            <a:endParaRPr lang="en-US" dirty="0">
              <a:solidFill>
                <a:schemeClr val="tx1"/>
              </a:solidFill>
              <a:latin typeface="Arial" charset="0"/>
            </a:endParaRPr>
          </a:p>
        </p:txBody>
      </p:sp>
      <p:sp>
        <p:nvSpPr>
          <p:cNvPr id="8" name="Rectangle 2">
            <a:extLst>
              <a:ext uri="{FF2B5EF4-FFF2-40B4-BE49-F238E27FC236}">
                <a16:creationId xmlns:a16="http://schemas.microsoft.com/office/drawing/2014/main" id="{9DB2AA66-3051-5335-2DD5-61A91C9DF4E3}"/>
              </a:ext>
            </a:extLst>
          </p:cNvPr>
          <p:cNvSpPr>
            <a:spLocks noGrp="1" noChangeArrowheads="1"/>
          </p:cNvSpPr>
          <p:nvPr>
            <p:ph idx="1"/>
          </p:nvPr>
        </p:nvSpPr>
        <p:spPr bwMode="auto">
          <a:xfrm>
            <a:off x="5264463" y="2855467"/>
            <a:ext cx="6749367" cy="428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ormAutofit lnSpcReduction="10000"/>
          </a:bodyPr>
          <a:lstStyle/>
          <a:p>
            <a:pPr marL="0" indent="0">
              <a:spcBef>
                <a:spcPct val="50000"/>
              </a:spcBef>
              <a:buNone/>
            </a:pPr>
            <a:endParaRPr lang="en-US" altLang="en-US" sz="2800" i="1" dirty="0">
              <a:latin typeface="Times New Roman" panose="02020603050405020304" pitchFamily="18" charset="0"/>
              <a:cs typeface="Times New Roman" panose="02020603050405020304" pitchFamily="18" charset="0"/>
            </a:endParaRPr>
          </a:p>
          <a:p>
            <a:pPr marL="0" indent="0">
              <a:spcBef>
                <a:spcPct val="50000"/>
              </a:spcBef>
              <a:buNone/>
            </a:pPr>
            <a:endParaRPr lang="en-US" altLang="en-US" sz="2800" i="1" dirty="0">
              <a:latin typeface="Times New Roman" panose="02020603050405020304" pitchFamily="18" charset="0"/>
              <a:cs typeface="Times New Roman" panose="02020603050405020304" pitchFamily="18" charset="0"/>
            </a:endParaRPr>
          </a:p>
          <a:p>
            <a:pPr marL="0" indent="0">
              <a:spcBef>
                <a:spcPct val="50000"/>
              </a:spcBef>
              <a:buNone/>
            </a:pPr>
            <a:r>
              <a:rPr lang="en-US" altLang="en-US" sz="2800" i="1" dirty="0">
                <a:latin typeface="Times New Roman" panose="02020603050405020304" pitchFamily="18" charset="0"/>
                <a:cs typeface="Times New Roman" panose="02020603050405020304" pitchFamily="18" charset="0"/>
              </a:rPr>
              <a:t>POC for this presentation:</a:t>
            </a:r>
          </a:p>
          <a:p>
            <a:pPr lvl="1">
              <a:spcBef>
                <a:spcPct val="50000"/>
              </a:spcBef>
            </a:pPr>
            <a:r>
              <a:rPr lang="en-US" altLang="en-US" sz="2600" i="1" dirty="0">
                <a:latin typeface="Times New Roman" panose="02020603050405020304" pitchFamily="18" charset="0"/>
                <a:cs typeface="Times New Roman" panose="02020603050405020304" pitchFamily="18" charset="0"/>
              </a:rPr>
              <a:t>Ms. Sandra D. Johnson – 314-480-6035 (</a:t>
            </a:r>
            <a:r>
              <a:rPr lang="en-US" altLang="en-US" sz="2600" i="1" dirty="0">
                <a:latin typeface="Times New Roman" panose="02020603050405020304" pitchFamily="18" charset="0"/>
                <a:cs typeface="Times New Roman" panose="02020603050405020304" pitchFamily="18" charset="0"/>
                <a:hlinkClick r:id="rId4"/>
              </a:rPr>
              <a:t>sandra.johnson.5@us.af.mil</a:t>
            </a:r>
            <a:r>
              <a:rPr lang="en-US" altLang="en-US" sz="2600" i="1" dirty="0">
                <a:latin typeface="Times New Roman" panose="02020603050405020304" pitchFamily="18" charset="0"/>
                <a:cs typeface="Times New Roman" panose="02020603050405020304" pitchFamily="18" charset="0"/>
              </a:rPr>
              <a:t>)</a:t>
            </a:r>
          </a:p>
          <a:p>
            <a:pPr lvl="1">
              <a:spcBef>
                <a:spcPct val="50000"/>
              </a:spcBef>
            </a:pPr>
            <a:r>
              <a:rPr lang="en-US" altLang="en-US" sz="2600" i="1" dirty="0">
                <a:latin typeface="Times New Roman" panose="02020603050405020304" pitchFamily="18" charset="0"/>
                <a:cs typeface="Times New Roman" panose="02020603050405020304" pitchFamily="18" charset="0"/>
              </a:rPr>
              <a:t>Ms. Elizabeth McCormick – 314-480-2453 (</a:t>
            </a:r>
            <a:r>
              <a:rPr lang="en-US" altLang="en-US" sz="2600" i="1" dirty="0">
                <a:latin typeface="Times New Roman" panose="02020603050405020304" pitchFamily="18" charset="0"/>
                <a:cs typeface="Times New Roman" panose="02020603050405020304" pitchFamily="18" charset="0"/>
                <a:hlinkClick r:id="rId5"/>
              </a:rPr>
              <a:t>elizabeth.mccormick@us.af.mil</a:t>
            </a:r>
            <a:r>
              <a:rPr lang="en-US" altLang="en-US" sz="2600" i="1" dirty="0">
                <a:latin typeface="Times New Roman" panose="02020603050405020304" pitchFamily="18" charset="0"/>
                <a:cs typeface="Times New Roman" panose="02020603050405020304" pitchFamily="18" charset="0"/>
              </a:rPr>
              <a:t>)</a:t>
            </a:r>
          </a:p>
          <a:p>
            <a:pPr lvl="1">
              <a:spcBef>
                <a:spcPct val="50000"/>
              </a:spcBef>
            </a:pPr>
            <a:r>
              <a:rPr lang="en-US" altLang="en-US" sz="2600" i="1" dirty="0">
                <a:latin typeface="Times New Roman" panose="02020603050405020304" pitchFamily="18" charset="0"/>
                <a:cs typeface="Times New Roman" panose="02020603050405020304" pitchFamily="18" charset="0"/>
              </a:rPr>
              <a:t>Mr. Scott M. Wooley – 314-480-5979 (</a:t>
            </a:r>
            <a:r>
              <a:rPr lang="en-US" altLang="en-US" sz="2600" i="1" dirty="0">
                <a:latin typeface="Times New Roman" panose="02020603050405020304" pitchFamily="18" charset="0"/>
                <a:cs typeface="Times New Roman" panose="02020603050405020304" pitchFamily="18" charset="0"/>
                <a:hlinkClick r:id="rId6"/>
              </a:rPr>
              <a:t>scott.wooley.1@us.af.mil</a:t>
            </a:r>
            <a:r>
              <a:rPr lang="en-US" altLang="en-US" sz="2600" i="1" dirty="0">
                <a:latin typeface="Times New Roman" panose="02020603050405020304" pitchFamily="18" charset="0"/>
                <a:cs typeface="Times New Roman" panose="02020603050405020304" pitchFamily="18" charset="0"/>
              </a:rPr>
              <a:t>)</a:t>
            </a:r>
          </a:p>
          <a:p>
            <a:pPr lvl="1">
              <a:spcBef>
                <a:spcPct val="50000"/>
              </a:spcBef>
            </a:pPr>
            <a:endParaRPr lang="en-US" altLang="en-US" sz="2600" i="1" dirty="0">
              <a:latin typeface="Times New Roman" panose="02020603050405020304" pitchFamily="18" charset="0"/>
              <a:cs typeface="Times New Roman" panose="02020603050405020304" pitchFamily="18" charset="0"/>
            </a:endParaRPr>
          </a:p>
          <a:p>
            <a:pPr marL="457200" lvl="1" indent="0">
              <a:spcBef>
                <a:spcPct val="50000"/>
              </a:spcBef>
              <a:buNone/>
            </a:pPr>
            <a:endParaRPr lang="en-US" altLang="en-US" sz="2600" i="1" dirty="0">
              <a:latin typeface="Times New Roman" panose="02020603050405020304" pitchFamily="18" charset="0"/>
              <a:cs typeface="Times New Roman" panose="02020603050405020304" pitchFamily="18" charset="0"/>
            </a:endParaRPr>
          </a:p>
          <a:p>
            <a:pPr eaLnBrk="0" hangingPunct="0"/>
            <a:endParaRPr lang="en-US" altLang="en-US" sz="3600" b="1" dirty="0">
              <a:effectLst>
                <a:outerShdw blurRad="38100" dist="38100" dir="2700000" algn="tl">
                  <a:srgbClr val="FFFFFF"/>
                </a:outerShdw>
              </a:effectLst>
              <a:latin typeface="Times New Roman" panose="02020603050405020304" pitchFamily="18" charset="0"/>
            </a:endParaRPr>
          </a:p>
        </p:txBody>
      </p:sp>
    </p:spTree>
    <p:extLst>
      <p:ext uri="{BB962C8B-B14F-4D97-AF65-F5344CB8AC3E}">
        <p14:creationId xmlns:p14="http://schemas.microsoft.com/office/powerpoint/2010/main" val="557067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8991600" y="5879169"/>
            <a:ext cx="2743200" cy="674031"/>
          </a:xfrm>
          <a:prstGeom prst="rect">
            <a:avLst/>
          </a:prstGeom>
          <a:noFill/>
          <a:ln w="9525" algn="ctr">
            <a:noFill/>
            <a:miter lim="800000"/>
            <a:headEnd/>
            <a:tailEnd/>
          </a:ln>
        </p:spPr>
        <p:txBody>
          <a:bodyPr wrap="square" lIns="91440" tIns="45720" rIns="91440" bIns="45720" anchor="t">
            <a:spAutoFit/>
          </a:bodyPr>
          <a:lstStyle/>
          <a:p>
            <a:pPr algn="r" fontAlgn="auto">
              <a:lnSpc>
                <a:spcPct val="90000"/>
              </a:lnSpc>
              <a:spcBef>
                <a:spcPts val="0"/>
              </a:spcBef>
              <a:spcAft>
                <a:spcPts val="0"/>
              </a:spcAft>
              <a:defRPr/>
            </a:pPr>
            <a:endParaRPr lang="en-US" sz="2100" b="1" i="1" kern="0" dirty="0">
              <a:solidFill>
                <a:srgbClr val="000066"/>
              </a:solidFill>
            </a:endParaRPr>
          </a:p>
          <a:p>
            <a:pPr algn="r" fontAlgn="auto">
              <a:lnSpc>
                <a:spcPct val="90000"/>
              </a:lnSpc>
              <a:spcBef>
                <a:spcPts val="0"/>
              </a:spcBef>
              <a:spcAft>
                <a:spcPts val="0"/>
              </a:spcAft>
              <a:defRPr/>
            </a:pPr>
            <a:endParaRPr lang="en-US" sz="2100" b="1" i="1" kern="0" dirty="0">
              <a:solidFill>
                <a:srgbClr val="000066"/>
              </a:solidFill>
              <a:latin typeface="Arial"/>
              <a:cs typeface="Arial"/>
            </a:endParaRPr>
          </a:p>
        </p:txBody>
      </p:sp>
      <p:sp>
        <p:nvSpPr>
          <p:cNvPr id="4" name="Slide Number Placeholder 3"/>
          <p:cNvSpPr>
            <a:spLocks noGrp="1"/>
          </p:cNvSpPr>
          <p:nvPr>
            <p:ph type="sldNum" sz="quarter" idx="12"/>
          </p:nvPr>
        </p:nvSpPr>
        <p:spPr/>
        <p:txBody>
          <a:bodyPr/>
          <a:lstStyle/>
          <a:p>
            <a:fld id="{EA58CA33-B5CF-4EC9-8BD5-934BBCB4C023}" type="slidenum">
              <a:rPr lang="en-US" altLang="en-US" smtClean="0"/>
              <a:pPr/>
              <a:t>3</a:t>
            </a:fld>
            <a:endParaRPr lang="en-US" altLang="en-US" dirty="0"/>
          </a:p>
        </p:txBody>
      </p:sp>
      <p:sp>
        <p:nvSpPr>
          <p:cNvPr id="3" name="Title 1">
            <a:extLst>
              <a:ext uri="{FF2B5EF4-FFF2-40B4-BE49-F238E27FC236}">
                <a16:creationId xmlns:a16="http://schemas.microsoft.com/office/drawing/2014/main" id="{2045C83B-5B12-4EC2-2697-6F0077E1931A}"/>
              </a:ext>
            </a:extLst>
          </p:cNvPr>
          <p:cNvSpPr txBox="1">
            <a:spLocks/>
          </p:cNvSpPr>
          <p:nvPr/>
        </p:nvSpPr>
        <p:spPr>
          <a:xfrm>
            <a:off x="2501559" y="0"/>
            <a:ext cx="7732099" cy="950926"/>
          </a:xfrm>
          <a:prstGeom prst="rect">
            <a:avLst/>
          </a:prstGeom>
        </p:spPr>
        <p:txBody>
          <a:bodyPr>
            <a:no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dirty="0">
                <a:solidFill>
                  <a:srgbClr val="FF0000"/>
                </a:solidFill>
                <a:ea typeface="Adobe Gothic Std B" panose="020B0800000000000000" pitchFamily="34" charset="-128"/>
                <a:cs typeface="Times New Roman" panose="02020603050405020304" pitchFamily="18" charset="0"/>
              </a:rPr>
              <a:t>Management Internal Controls Program </a:t>
            </a:r>
          </a:p>
        </p:txBody>
      </p:sp>
      <p:sp>
        <p:nvSpPr>
          <p:cNvPr id="5" name="Rectangle 2">
            <a:extLst>
              <a:ext uri="{FF2B5EF4-FFF2-40B4-BE49-F238E27FC236}">
                <a16:creationId xmlns:a16="http://schemas.microsoft.com/office/drawing/2014/main" id="{F7548996-3140-F2EB-7772-5508F7D769F3}"/>
              </a:ext>
            </a:extLst>
          </p:cNvPr>
          <p:cNvSpPr>
            <a:spLocks noGrp="1" noChangeArrowheads="1"/>
          </p:cNvSpPr>
          <p:nvPr>
            <p:ph idx="1"/>
          </p:nvPr>
        </p:nvSpPr>
        <p:spPr bwMode="auto">
          <a:xfrm>
            <a:off x="1125414" y="1920239"/>
            <a:ext cx="10118691" cy="387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ormAutofit/>
          </a:bodyPr>
          <a:lstStyle/>
          <a:p>
            <a:pPr marL="0" indent="0">
              <a:buNone/>
            </a:pPr>
            <a:r>
              <a:rPr lang="en-US" dirty="0"/>
              <a:t>WHAT IS THE MIC</a:t>
            </a:r>
            <a:r>
              <a:rPr lang="en-US" i="1" dirty="0"/>
              <a:t>P</a:t>
            </a:r>
            <a:r>
              <a:rPr lang="en-US" dirty="0"/>
              <a:t>ROGRAM</a:t>
            </a:r>
          </a:p>
          <a:p>
            <a:pPr marL="0" indent="0">
              <a:buNone/>
            </a:pPr>
            <a:endParaRPr lang="en-US" b="0" dirty="0"/>
          </a:p>
          <a:p>
            <a:pPr marL="0" indent="0">
              <a:buNone/>
            </a:pPr>
            <a:r>
              <a:rPr lang="en-US" b="0" dirty="0"/>
              <a:t>The </a:t>
            </a:r>
            <a:r>
              <a:rPr lang="en-US" b="0" dirty="0" err="1"/>
              <a:t>MICProgram’s</a:t>
            </a:r>
            <a:r>
              <a:rPr lang="en-US" b="0" dirty="0"/>
              <a:t> purpose is to ensure internal controls are in place</a:t>
            </a:r>
          </a:p>
          <a:p>
            <a:pPr marL="0" indent="0">
              <a:buNone/>
            </a:pPr>
            <a:r>
              <a:rPr lang="en-US" b="0" dirty="0"/>
              <a:t>and are effective.  These internal controls are operational checks and</a:t>
            </a:r>
          </a:p>
          <a:p>
            <a:pPr marL="0" indent="0">
              <a:buNone/>
            </a:pPr>
            <a:r>
              <a:rPr lang="en-US" b="0" dirty="0"/>
              <a:t>balances that prevent loss due to fraud, waste, abuse, and</a:t>
            </a:r>
          </a:p>
          <a:p>
            <a:pPr marL="0" indent="0">
              <a:buNone/>
            </a:pPr>
            <a:r>
              <a:rPr lang="en-US" b="0" dirty="0"/>
              <a:t>mismanagement of government resources.  </a:t>
            </a:r>
          </a:p>
          <a:p>
            <a:pPr marL="0" indent="0" algn="ctr" eaLnBrk="0" hangingPunct="0">
              <a:buNone/>
            </a:pPr>
            <a:endParaRPr lang="en-US" altLang="en-US" sz="3600" dirty="0"/>
          </a:p>
          <a:p>
            <a:pPr eaLnBrk="0" hangingPunct="0"/>
            <a:endParaRPr lang="en-US" altLang="en-US" sz="3600" b="1" dirty="0">
              <a:effectLst>
                <a:outerShdw blurRad="38100" dist="38100" dir="2700000" algn="tl">
                  <a:srgbClr val="FFFFFF"/>
                </a:outerShdw>
              </a:effectLst>
              <a:latin typeface="Times New Roman" panose="02020603050405020304" pitchFamily="18" charset="0"/>
            </a:endParaRPr>
          </a:p>
          <a:p>
            <a:pPr eaLnBrk="0" hangingPunct="0"/>
            <a:endParaRPr lang="en-US" altLang="en-US" sz="3600" b="1" dirty="0">
              <a:effectLst>
                <a:outerShdw blurRad="38100" dist="38100" dir="2700000" algn="tl">
                  <a:srgbClr val="FFFFFF"/>
                </a:outerShdw>
              </a:effectLst>
              <a:latin typeface="Times New Roman" panose="02020603050405020304" pitchFamily="18" charset="0"/>
            </a:endParaRPr>
          </a:p>
        </p:txBody>
      </p:sp>
    </p:spTree>
    <p:extLst>
      <p:ext uri="{BB962C8B-B14F-4D97-AF65-F5344CB8AC3E}">
        <p14:creationId xmlns:p14="http://schemas.microsoft.com/office/powerpoint/2010/main" val="280597990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8991600" y="5879169"/>
            <a:ext cx="2743200" cy="674031"/>
          </a:xfrm>
          <a:prstGeom prst="rect">
            <a:avLst/>
          </a:prstGeom>
          <a:noFill/>
          <a:ln w="9525" algn="ctr">
            <a:noFill/>
            <a:miter lim="800000"/>
            <a:headEnd/>
            <a:tailEnd/>
          </a:ln>
        </p:spPr>
        <p:txBody>
          <a:bodyPr wrap="square" lIns="91440" tIns="45720" rIns="91440" bIns="45720" anchor="t">
            <a:spAutoFit/>
          </a:bodyPr>
          <a:lstStyle/>
          <a:p>
            <a:pPr algn="r" fontAlgn="auto">
              <a:lnSpc>
                <a:spcPct val="90000"/>
              </a:lnSpc>
              <a:spcBef>
                <a:spcPts val="0"/>
              </a:spcBef>
              <a:spcAft>
                <a:spcPts val="0"/>
              </a:spcAft>
              <a:defRPr/>
            </a:pPr>
            <a:endParaRPr lang="en-US" sz="2100" b="1" i="1" kern="0" dirty="0">
              <a:solidFill>
                <a:srgbClr val="000066"/>
              </a:solidFill>
            </a:endParaRPr>
          </a:p>
          <a:p>
            <a:pPr algn="r" fontAlgn="auto">
              <a:lnSpc>
                <a:spcPct val="90000"/>
              </a:lnSpc>
              <a:spcBef>
                <a:spcPts val="0"/>
              </a:spcBef>
              <a:spcAft>
                <a:spcPts val="0"/>
              </a:spcAft>
              <a:defRPr/>
            </a:pPr>
            <a:endParaRPr lang="en-US" sz="2100" b="1" i="1" kern="0" dirty="0">
              <a:solidFill>
                <a:srgbClr val="000066"/>
              </a:solidFill>
              <a:latin typeface="Arial"/>
              <a:cs typeface="Arial"/>
            </a:endParaRPr>
          </a:p>
        </p:txBody>
      </p:sp>
      <p:sp>
        <p:nvSpPr>
          <p:cNvPr id="4" name="Slide Number Placeholder 3"/>
          <p:cNvSpPr>
            <a:spLocks noGrp="1"/>
          </p:cNvSpPr>
          <p:nvPr>
            <p:ph type="sldNum" sz="quarter" idx="12"/>
          </p:nvPr>
        </p:nvSpPr>
        <p:spPr/>
        <p:txBody>
          <a:bodyPr/>
          <a:lstStyle/>
          <a:p>
            <a:fld id="{EA58CA33-B5CF-4EC9-8BD5-934BBCB4C023}" type="slidenum">
              <a:rPr lang="en-US" altLang="en-US" smtClean="0"/>
              <a:pPr/>
              <a:t>4</a:t>
            </a:fld>
            <a:endParaRPr lang="en-US" altLang="en-US" dirty="0"/>
          </a:p>
        </p:txBody>
      </p:sp>
      <p:sp>
        <p:nvSpPr>
          <p:cNvPr id="5" name="Rectangle 2">
            <a:extLst>
              <a:ext uri="{FF2B5EF4-FFF2-40B4-BE49-F238E27FC236}">
                <a16:creationId xmlns:a16="http://schemas.microsoft.com/office/drawing/2014/main" id="{F7548996-3140-F2EB-7772-5508F7D769F3}"/>
              </a:ext>
            </a:extLst>
          </p:cNvPr>
          <p:cNvSpPr>
            <a:spLocks noGrp="1" noChangeArrowheads="1"/>
          </p:cNvSpPr>
          <p:nvPr>
            <p:ph idx="1"/>
          </p:nvPr>
        </p:nvSpPr>
        <p:spPr bwMode="auto">
          <a:xfrm>
            <a:off x="1125414" y="1696869"/>
            <a:ext cx="10118691" cy="410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ormAutofit/>
          </a:bodyPr>
          <a:lstStyle/>
          <a:p>
            <a:pPr marL="0" indent="0" algn="ctr" eaLnBrk="0" hangingPunct="0">
              <a:buNone/>
            </a:pPr>
            <a:endParaRPr lang="en-US" altLang="en-US" sz="3600" dirty="0">
              <a:latin typeface="Times New Roman" panose="02020603050405020304" pitchFamily="18" charset="0"/>
            </a:endParaRPr>
          </a:p>
          <a:p>
            <a:pPr eaLnBrk="0" hangingPunct="0"/>
            <a:endParaRPr lang="en-US" altLang="en-US" sz="3600" b="1" dirty="0">
              <a:effectLst>
                <a:outerShdw blurRad="38100" dist="38100" dir="2700000" algn="tl">
                  <a:srgbClr val="FFFFFF"/>
                </a:outerShdw>
              </a:effectLst>
              <a:latin typeface="Times New Roman" panose="02020603050405020304" pitchFamily="18" charset="0"/>
            </a:endParaRPr>
          </a:p>
          <a:p>
            <a:pPr eaLnBrk="0" hangingPunct="0"/>
            <a:endParaRPr lang="en-US" altLang="en-US" sz="3600" b="1" dirty="0">
              <a:effectLst>
                <a:outerShdw blurRad="38100" dist="38100" dir="2700000" algn="tl">
                  <a:srgbClr val="FFFFFF"/>
                </a:outerShdw>
              </a:effectLst>
              <a:latin typeface="Times New Roman" panose="02020603050405020304" pitchFamily="18" charset="0"/>
            </a:endParaRPr>
          </a:p>
        </p:txBody>
      </p:sp>
      <p:sp>
        <p:nvSpPr>
          <p:cNvPr id="2" name="Rectangle 3">
            <a:extLst>
              <a:ext uri="{FF2B5EF4-FFF2-40B4-BE49-F238E27FC236}">
                <a16:creationId xmlns:a16="http://schemas.microsoft.com/office/drawing/2014/main" id="{3753B6D4-42F7-C44B-0E01-C0D443E7CD1B}"/>
              </a:ext>
            </a:extLst>
          </p:cNvPr>
          <p:cNvSpPr txBox="1">
            <a:spLocks noChangeArrowheads="1"/>
          </p:cNvSpPr>
          <p:nvPr/>
        </p:nvSpPr>
        <p:spPr>
          <a:xfrm>
            <a:off x="571500" y="1488144"/>
            <a:ext cx="987552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US" b="0" dirty="0">
              <a:solidFill>
                <a:schemeClr val="bg1"/>
              </a:solidFill>
            </a:endParaRPr>
          </a:p>
          <a:p>
            <a:pPr marL="0" indent="0">
              <a:buNone/>
            </a:pPr>
            <a:endParaRPr lang="en-US" altLang="en-US"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6E88C20-31BB-A42D-AE00-4AB31C0087AF}"/>
              </a:ext>
            </a:extLst>
          </p:cNvPr>
          <p:cNvSpPr txBox="1"/>
          <p:nvPr/>
        </p:nvSpPr>
        <p:spPr>
          <a:xfrm>
            <a:off x="3048953" y="-14007858"/>
            <a:ext cx="6097904" cy="8069901"/>
          </a:xfrm>
          <a:prstGeom prst="rect">
            <a:avLst/>
          </a:prstGeom>
          <a:noFill/>
        </p:spPr>
        <p:txBody>
          <a:bodyPr wrap="square">
            <a:spAutoFit/>
          </a:bodyPr>
          <a:lstStyle/>
          <a:p>
            <a:pPr>
              <a:lnSpc>
                <a:spcPct val="90000"/>
              </a:lnSpc>
            </a:pPr>
            <a:r>
              <a:rPr lang="en-US" altLang="en-US" sz="2400" dirty="0"/>
              <a:t>Required by regulation</a:t>
            </a:r>
          </a:p>
          <a:p>
            <a:pPr lvl="1">
              <a:lnSpc>
                <a:spcPct val="90000"/>
              </a:lnSpc>
            </a:pPr>
            <a:r>
              <a:rPr lang="en-US" altLang="en-US" sz="2400" dirty="0"/>
              <a:t>AFMAN 34-202</a:t>
            </a:r>
          </a:p>
          <a:p>
            <a:pPr lvl="1">
              <a:lnSpc>
                <a:spcPct val="90000"/>
              </a:lnSpc>
            </a:pPr>
            <a:r>
              <a:rPr lang="en-US" altLang="en-US" sz="2400" dirty="0"/>
              <a:t>AFMAN 34-212</a:t>
            </a:r>
          </a:p>
          <a:p>
            <a:pPr lvl="1">
              <a:lnSpc>
                <a:spcPct val="90000"/>
              </a:lnSpc>
            </a:pPr>
            <a:r>
              <a:rPr lang="en-US" altLang="en-US" sz="2400" dirty="0"/>
              <a:t>OI 34-217</a:t>
            </a:r>
          </a:p>
          <a:p>
            <a:pPr>
              <a:lnSpc>
                <a:spcPct val="90000"/>
              </a:lnSpc>
            </a:pPr>
            <a:r>
              <a:rPr lang="en-US" altLang="en-US" sz="2400" dirty="0"/>
              <a:t>The MICP is a good management tool to evaluate administrative, operational, programmatic, accounting and financial management functions</a:t>
            </a:r>
          </a:p>
          <a:p>
            <a:pPr>
              <a:lnSpc>
                <a:spcPct val="90000"/>
              </a:lnSpc>
            </a:pPr>
            <a:r>
              <a:rPr lang="en-US" altLang="en-US" sz="2400" dirty="0"/>
              <a:t>The expectation is to help prevent fraud, waste, abuse and mismanagement in Federal Government operations and provide quality products and services</a:t>
            </a:r>
          </a:p>
          <a:p>
            <a:pPr>
              <a:lnSpc>
                <a:spcPct val="90000"/>
              </a:lnSpc>
            </a:pPr>
            <a:r>
              <a:rPr lang="en-US" altLang="en-US" sz="2400" dirty="0"/>
              <a:t>Personnel in the </a:t>
            </a:r>
            <a:r>
              <a:rPr lang="en-US" altLang="en-US" sz="2400" dirty="0" err="1"/>
              <a:t>Nonappropriated</a:t>
            </a:r>
            <a:r>
              <a:rPr lang="en-US" altLang="en-US" sz="2400" dirty="0"/>
              <a:t> Fund Accounting Office (NAF AO) and in NAFI activities must follow internal control procedures specified in Air Force directives.  At a minimum, all Air Force NAFI personnel associated with administration, managing, handling, safeguarding, and accounting for NAF assets, including cash, should be familiar with AFMAN 34-202, Procedures For Protecting </a:t>
            </a:r>
            <a:r>
              <a:rPr lang="en-US" altLang="en-US" sz="2400" dirty="0" err="1"/>
              <a:t>Nonappropriated</a:t>
            </a:r>
            <a:r>
              <a:rPr lang="en-US" altLang="en-US" sz="2400" dirty="0"/>
              <a:t> Funds Assets and AFMAN 34-212 Control Procedures For Protecting NAF Assets.</a:t>
            </a:r>
          </a:p>
        </p:txBody>
      </p:sp>
      <p:sp>
        <p:nvSpPr>
          <p:cNvPr id="12" name="Rectangle 3">
            <a:extLst>
              <a:ext uri="{FF2B5EF4-FFF2-40B4-BE49-F238E27FC236}">
                <a16:creationId xmlns:a16="http://schemas.microsoft.com/office/drawing/2014/main" id="{8C615A3C-D3CE-751C-F7B0-BF349FEC9B50}"/>
              </a:ext>
            </a:extLst>
          </p:cNvPr>
          <p:cNvSpPr txBox="1">
            <a:spLocks noChangeArrowheads="1"/>
          </p:cNvSpPr>
          <p:nvPr/>
        </p:nvSpPr>
        <p:spPr bwMode="auto">
          <a:xfrm>
            <a:off x="571500" y="1294932"/>
            <a:ext cx="10687742" cy="437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85750" indent="-285750" algn="l" rtl="0" eaLnBrk="0" fontAlgn="base" hangingPunct="0">
              <a:lnSpc>
                <a:spcPct val="87000"/>
              </a:lnSpc>
              <a:spcBef>
                <a:spcPct val="30000"/>
              </a:spcBef>
              <a:spcAft>
                <a:spcPct val="0"/>
              </a:spcAft>
              <a:buChar char="•"/>
              <a:defRPr sz="2400" b="1">
                <a:solidFill>
                  <a:srgbClr val="000099"/>
                </a:solidFill>
                <a:latin typeface="Arial" pitchFamily="34" charset="0"/>
                <a:ea typeface="+mn-ea"/>
                <a:cs typeface="Arial" pitchFamily="34" charset="0"/>
              </a:defRPr>
            </a:lvl1pPr>
            <a:lvl2pPr marL="685800" indent="-228600" algn="l" rtl="0" eaLnBrk="0" fontAlgn="base" hangingPunct="0">
              <a:lnSpc>
                <a:spcPct val="87000"/>
              </a:lnSpc>
              <a:spcBef>
                <a:spcPct val="30000"/>
              </a:spcBef>
              <a:spcAft>
                <a:spcPct val="0"/>
              </a:spcAft>
              <a:buChar char="–"/>
              <a:defRPr b="1">
                <a:solidFill>
                  <a:srgbClr val="000099"/>
                </a:solidFill>
                <a:latin typeface="Arial" pitchFamily="34" charset="0"/>
                <a:cs typeface="Arial" pitchFamily="34" charset="0"/>
              </a:defRPr>
            </a:lvl2pPr>
            <a:lvl3pPr marL="1143000" indent="-228600" algn="l" rtl="0" eaLnBrk="0" fontAlgn="base" hangingPunct="0">
              <a:lnSpc>
                <a:spcPct val="87000"/>
              </a:lnSpc>
              <a:spcBef>
                <a:spcPct val="30000"/>
              </a:spcBef>
              <a:spcAft>
                <a:spcPct val="0"/>
              </a:spcAft>
              <a:buChar char="»"/>
              <a:defRPr b="1">
                <a:solidFill>
                  <a:srgbClr val="000099"/>
                </a:solidFill>
                <a:latin typeface="Arial" pitchFamily="34" charset="0"/>
                <a:cs typeface="Arial" pitchFamily="34" charset="0"/>
              </a:defRPr>
            </a:lvl3pPr>
            <a:lvl4pPr marL="1543050" indent="-171450" algn="l" rtl="0" eaLnBrk="0" fontAlgn="base" hangingPunct="0">
              <a:lnSpc>
                <a:spcPct val="87000"/>
              </a:lnSpc>
              <a:spcBef>
                <a:spcPct val="30000"/>
              </a:spcBef>
              <a:spcAft>
                <a:spcPct val="0"/>
              </a:spcAft>
              <a:buChar char="•"/>
              <a:defRPr sz="1400" b="1">
                <a:solidFill>
                  <a:srgbClr val="000099"/>
                </a:solidFill>
                <a:latin typeface="Arial" pitchFamily="34" charset="0"/>
                <a:cs typeface="Arial" pitchFamily="34" charset="0"/>
              </a:defRPr>
            </a:lvl4pPr>
            <a:lvl5pPr marL="2000250" indent="-171450" algn="l" rtl="0" eaLnBrk="0" fontAlgn="base" hangingPunct="0">
              <a:lnSpc>
                <a:spcPct val="87000"/>
              </a:lnSpc>
              <a:spcBef>
                <a:spcPct val="30000"/>
              </a:spcBef>
              <a:spcAft>
                <a:spcPct val="0"/>
              </a:spcAft>
              <a:buChar char="–"/>
              <a:defRPr sz="1400" b="1">
                <a:solidFill>
                  <a:srgbClr val="000099"/>
                </a:solidFill>
                <a:effectLst>
                  <a:outerShdw blurRad="38100" dist="38100" dir="2700000" algn="tl">
                    <a:srgbClr val="C0C0C0"/>
                  </a:outerShdw>
                </a:effectLst>
                <a:latin typeface="Arial" pitchFamily="34" charset="0"/>
                <a:cs typeface="Arial" pitchFamily="34" charset="0"/>
              </a:defRPr>
            </a:lvl5pPr>
            <a:lvl6pPr marL="24574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6pPr>
            <a:lvl7pPr marL="29146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7pPr>
            <a:lvl8pPr marL="33718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8pPr>
            <a:lvl9pPr marL="38290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9pPr>
          </a:lstStyle>
          <a:p>
            <a:pPr marL="0" indent="0">
              <a:lnSpc>
                <a:spcPct val="90000"/>
              </a:lnSpc>
              <a:buNone/>
            </a:pPr>
            <a:r>
              <a:rPr lang="en-US" dirty="0"/>
              <a:t>WHY AN INTERNAL CONTROLS PROGRAM?</a:t>
            </a:r>
          </a:p>
          <a:p>
            <a:pPr>
              <a:lnSpc>
                <a:spcPct val="90000"/>
              </a:lnSpc>
            </a:pPr>
            <a:r>
              <a:rPr lang="en-US" altLang="en-US" b="0" kern="0" dirty="0"/>
              <a:t>Required by regulation</a:t>
            </a:r>
          </a:p>
          <a:p>
            <a:pPr lvl="1">
              <a:lnSpc>
                <a:spcPct val="90000"/>
              </a:lnSpc>
              <a:buFont typeface="Arial" panose="020B0604020202020204" pitchFamily="34" charset="0"/>
              <a:buChar char="•"/>
            </a:pPr>
            <a:r>
              <a:rPr lang="en-US" altLang="en-US" sz="2400" b="0" kern="0" dirty="0"/>
              <a:t>AFMAN 34-202</a:t>
            </a:r>
          </a:p>
          <a:p>
            <a:pPr lvl="1">
              <a:lnSpc>
                <a:spcPct val="90000"/>
              </a:lnSpc>
              <a:buFont typeface="Arial" panose="020B0604020202020204" pitchFamily="34" charset="0"/>
              <a:buChar char="•"/>
            </a:pPr>
            <a:r>
              <a:rPr lang="en-US" altLang="en-US" sz="2400" b="0" kern="0" dirty="0"/>
              <a:t>AFMAN 34-212</a:t>
            </a:r>
          </a:p>
          <a:p>
            <a:pPr lvl="1">
              <a:lnSpc>
                <a:spcPct val="90000"/>
              </a:lnSpc>
              <a:buFont typeface="Arial" panose="020B0604020202020204" pitchFamily="34" charset="0"/>
              <a:buChar char="•"/>
            </a:pPr>
            <a:r>
              <a:rPr lang="en-US" altLang="en-US" sz="2400" b="0" kern="0" dirty="0"/>
              <a:t>OI 34-217</a:t>
            </a:r>
          </a:p>
          <a:p>
            <a:pPr marL="457200" lvl="1" indent="0">
              <a:lnSpc>
                <a:spcPct val="90000"/>
              </a:lnSpc>
              <a:buNone/>
            </a:pPr>
            <a:endParaRPr lang="en-US" altLang="en-US" sz="2400" b="0" kern="0" dirty="0"/>
          </a:p>
          <a:p>
            <a:pPr marL="0" indent="0">
              <a:lnSpc>
                <a:spcPct val="90000"/>
              </a:lnSpc>
              <a:buNone/>
            </a:pPr>
            <a:r>
              <a:rPr lang="en-US" altLang="en-US" b="0" kern="0" dirty="0"/>
              <a:t>The MICP is a good management tool to evaluate administrative, operational, programmatic, accounting and financial management functions</a:t>
            </a:r>
          </a:p>
          <a:p>
            <a:pPr marL="0" indent="0">
              <a:lnSpc>
                <a:spcPct val="90000"/>
              </a:lnSpc>
              <a:buNone/>
            </a:pPr>
            <a:r>
              <a:rPr lang="en-US" altLang="en-US" b="0" kern="0" dirty="0"/>
              <a:t>The expectation is to help prevent fraud, waste, abuse and mismanagement in Federal Government operations and provide quality products and services</a:t>
            </a:r>
          </a:p>
          <a:p>
            <a:pPr marL="0" indent="0">
              <a:lnSpc>
                <a:spcPct val="90000"/>
              </a:lnSpc>
              <a:buNone/>
            </a:pPr>
            <a:endParaRPr lang="en-US" altLang="en-US" b="0" kern="0" dirty="0"/>
          </a:p>
        </p:txBody>
      </p:sp>
      <p:sp>
        <p:nvSpPr>
          <p:cNvPr id="3" name="Title 1">
            <a:extLst>
              <a:ext uri="{FF2B5EF4-FFF2-40B4-BE49-F238E27FC236}">
                <a16:creationId xmlns:a16="http://schemas.microsoft.com/office/drawing/2014/main" id="{35930348-7517-C41D-466A-347607B8BD3F}"/>
              </a:ext>
            </a:extLst>
          </p:cNvPr>
          <p:cNvSpPr txBox="1">
            <a:spLocks/>
          </p:cNvSpPr>
          <p:nvPr/>
        </p:nvSpPr>
        <p:spPr>
          <a:xfrm>
            <a:off x="2501559" y="0"/>
            <a:ext cx="7732099" cy="950926"/>
          </a:xfrm>
          <a:prstGeom prst="rect">
            <a:avLst/>
          </a:prstGeom>
        </p:spPr>
        <p:txBody>
          <a:bodyPr>
            <a:no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dirty="0">
                <a:solidFill>
                  <a:srgbClr val="FF0000"/>
                </a:solidFill>
                <a:ea typeface="Adobe Gothic Std B" panose="020B0800000000000000" pitchFamily="34" charset="-128"/>
                <a:cs typeface="Times New Roman" panose="02020603050405020304" pitchFamily="18" charset="0"/>
              </a:rPr>
              <a:t>Management Internal Controls Program </a:t>
            </a:r>
          </a:p>
        </p:txBody>
      </p:sp>
    </p:spTree>
    <p:extLst>
      <p:ext uri="{BB962C8B-B14F-4D97-AF65-F5344CB8AC3E}">
        <p14:creationId xmlns:p14="http://schemas.microsoft.com/office/powerpoint/2010/main" val="352796277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8991600" y="5879169"/>
            <a:ext cx="2743200" cy="674031"/>
          </a:xfrm>
          <a:prstGeom prst="rect">
            <a:avLst/>
          </a:prstGeom>
          <a:noFill/>
          <a:ln w="9525" algn="ctr">
            <a:noFill/>
            <a:miter lim="800000"/>
            <a:headEnd/>
            <a:tailEnd/>
          </a:ln>
        </p:spPr>
        <p:txBody>
          <a:bodyPr wrap="square" lIns="91440" tIns="45720" rIns="91440" bIns="45720" anchor="t">
            <a:spAutoFit/>
          </a:bodyPr>
          <a:lstStyle/>
          <a:p>
            <a:pPr algn="r" fontAlgn="auto">
              <a:lnSpc>
                <a:spcPct val="90000"/>
              </a:lnSpc>
              <a:spcBef>
                <a:spcPts val="0"/>
              </a:spcBef>
              <a:spcAft>
                <a:spcPts val="0"/>
              </a:spcAft>
              <a:defRPr/>
            </a:pPr>
            <a:endParaRPr lang="en-US" sz="2100" b="1" i="1" kern="0" dirty="0">
              <a:solidFill>
                <a:srgbClr val="000066"/>
              </a:solidFill>
            </a:endParaRPr>
          </a:p>
          <a:p>
            <a:pPr algn="r" fontAlgn="auto">
              <a:lnSpc>
                <a:spcPct val="90000"/>
              </a:lnSpc>
              <a:spcBef>
                <a:spcPts val="0"/>
              </a:spcBef>
              <a:spcAft>
                <a:spcPts val="0"/>
              </a:spcAft>
              <a:defRPr/>
            </a:pPr>
            <a:endParaRPr lang="en-US" sz="2100" b="1" i="1" kern="0" dirty="0">
              <a:solidFill>
                <a:srgbClr val="000066"/>
              </a:solidFill>
              <a:latin typeface="Arial"/>
              <a:cs typeface="Arial"/>
            </a:endParaRPr>
          </a:p>
        </p:txBody>
      </p:sp>
      <p:sp>
        <p:nvSpPr>
          <p:cNvPr id="4" name="Slide Number Placeholder 3"/>
          <p:cNvSpPr>
            <a:spLocks noGrp="1"/>
          </p:cNvSpPr>
          <p:nvPr>
            <p:ph type="sldNum" sz="quarter" idx="12"/>
          </p:nvPr>
        </p:nvSpPr>
        <p:spPr/>
        <p:txBody>
          <a:bodyPr/>
          <a:lstStyle/>
          <a:p>
            <a:fld id="{EA58CA33-B5CF-4EC9-8BD5-934BBCB4C023}" type="slidenum">
              <a:rPr lang="en-US" altLang="en-US" smtClean="0"/>
              <a:pPr/>
              <a:t>5</a:t>
            </a:fld>
            <a:endParaRPr lang="en-US" altLang="en-US" dirty="0"/>
          </a:p>
        </p:txBody>
      </p:sp>
      <p:sp>
        <p:nvSpPr>
          <p:cNvPr id="5" name="Rectangle 2">
            <a:extLst>
              <a:ext uri="{FF2B5EF4-FFF2-40B4-BE49-F238E27FC236}">
                <a16:creationId xmlns:a16="http://schemas.microsoft.com/office/drawing/2014/main" id="{F7548996-3140-F2EB-7772-5508F7D769F3}"/>
              </a:ext>
            </a:extLst>
          </p:cNvPr>
          <p:cNvSpPr>
            <a:spLocks noGrp="1" noChangeArrowheads="1"/>
          </p:cNvSpPr>
          <p:nvPr>
            <p:ph idx="1"/>
          </p:nvPr>
        </p:nvSpPr>
        <p:spPr bwMode="auto">
          <a:xfrm>
            <a:off x="1125414" y="1696869"/>
            <a:ext cx="10118691" cy="410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ormAutofit/>
          </a:bodyPr>
          <a:lstStyle/>
          <a:p>
            <a:pPr marL="0" indent="0" algn="ctr" eaLnBrk="0" hangingPunct="0">
              <a:buNone/>
            </a:pPr>
            <a:endParaRPr lang="en-US" altLang="en-US" sz="3600" dirty="0">
              <a:latin typeface="Times New Roman" panose="02020603050405020304" pitchFamily="18" charset="0"/>
            </a:endParaRPr>
          </a:p>
          <a:p>
            <a:pPr eaLnBrk="0" hangingPunct="0"/>
            <a:endParaRPr lang="en-US" altLang="en-US" sz="3600" b="1" dirty="0">
              <a:effectLst>
                <a:outerShdw blurRad="38100" dist="38100" dir="2700000" algn="tl">
                  <a:srgbClr val="FFFFFF"/>
                </a:outerShdw>
              </a:effectLst>
              <a:latin typeface="Times New Roman" panose="02020603050405020304" pitchFamily="18" charset="0"/>
            </a:endParaRPr>
          </a:p>
          <a:p>
            <a:pPr eaLnBrk="0" hangingPunct="0"/>
            <a:endParaRPr lang="en-US" altLang="en-US" sz="3600" b="1" dirty="0">
              <a:effectLst>
                <a:outerShdw blurRad="38100" dist="38100" dir="2700000" algn="tl">
                  <a:srgbClr val="FFFFFF"/>
                </a:outerShdw>
              </a:effectLst>
              <a:latin typeface="Times New Roman" panose="02020603050405020304" pitchFamily="18" charset="0"/>
            </a:endParaRPr>
          </a:p>
        </p:txBody>
      </p:sp>
      <p:sp>
        <p:nvSpPr>
          <p:cNvPr id="2" name="Rectangle 3">
            <a:extLst>
              <a:ext uri="{FF2B5EF4-FFF2-40B4-BE49-F238E27FC236}">
                <a16:creationId xmlns:a16="http://schemas.microsoft.com/office/drawing/2014/main" id="{3753B6D4-42F7-C44B-0E01-C0D443E7CD1B}"/>
              </a:ext>
            </a:extLst>
          </p:cNvPr>
          <p:cNvSpPr txBox="1">
            <a:spLocks noChangeArrowheads="1"/>
          </p:cNvSpPr>
          <p:nvPr/>
        </p:nvSpPr>
        <p:spPr>
          <a:xfrm>
            <a:off x="571500" y="1488144"/>
            <a:ext cx="987552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US" b="0" dirty="0">
              <a:solidFill>
                <a:schemeClr val="bg1"/>
              </a:solidFill>
            </a:endParaRPr>
          </a:p>
          <a:p>
            <a:pPr marL="0" indent="0">
              <a:buNone/>
            </a:pPr>
            <a:endParaRPr lang="en-US" altLang="en-US"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6E88C20-31BB-A42D-AE00-4AB31C0087AF}"/>
              </a:ext>
            </a:extLst>
          </p:cNvPr>
          <p:cNvSpPr txBox="1"/>
          <p:nvPr/>
        </p:nvSpPr>
        <p:spPr>
          <a:xfrm>
            <a:off x="3048953" y="-14007858"/>
            <a:ext cx="6097904" cy="8069901"/>
          </a:xfrm>
          <a:prstGeom prst="rect">
            <a:avLst/>
          </a:prstGeom>
          <a:noFill/>
        </p:spPr>
        <p:txBody>
          <a:bodyPr wrap="square">
            <a:spAutoFit/>
          </a:bodyPr>
          <a:lstStyle/>
          <a:p>
            <a:pPr>
              <a:lnSpc>
                <a:spcPct val="90000"/>
              </a:lnSpc>
            </a:pPr>
            <a:r>
              <a:rPr lang="en-US" altLang="en-US" sz="2400" dirty="0"/>
              <a:t>Required by regulation</a:t>
            </a:r>
          </a:p>
          <a:p>
            <a:pPr lvl="1">
              <a:lnSpc>
                <a:spcPct val="90000"/>
              </a:lnSpc>
            </a:pPr>
            <a:r>
              <a:rPr lang="en-US" altLang="en-US" sz="2400" dirty="0"/>
              <a:t>AFMAN 34-202</a:t>
            </a:r>
          </a:p>
          <a:p>
            <a:pPr lvl="1">
              <a:lnSpc>
                <a:spcPct val="90000"/>
              </a:lnSpc>
            </a:pPr>
            <a:r>
              <a:rPr lang="en-US" altLang="en-US" sz="2400" dirty="0"/>
              <a:t>AFMAN 34-212</a:t>
            </a:r>
          </a:p>
          <a:p>
            <a:pPr lvl="1">
              <a:lnSpc>
                <a:spcPct val="90000"/>
              </a:lnSpc>
            </a:pPr>
            <a:r>
              <a:rPr lang="en-US" altLang="en-US" sz="2400" dirty="0"/>
              <a:t>OI 34-217</a:t>
            </a:r>
          </a:p>
          <a:p>
            <a:pPr>
              <a:lnSpc>
                <a:spcPct val="90000"/>
              </a:lnSpc>
            </a:pPr>
            <a:r>
              <a:rPr lang="en-US" altLang="en-US" sz="2400" dirty="0"/>
              <a:t>The MICP is a good management tool to evaluate administrative, operational, programmatic, accounting and financial management functions</a:t>
            </a:r>
          </a:p>
          <a:p>
            <a:pPr>
              <a:lnSpc>
                <a:spcPct val="90000"/>
              </a:lnSpc>
            </a:pPr>
            <a:r>
              <a:rPr lang="en-US" altLang="en-US" sz="2400" dirty="0"/>
              <a:t>The expectation is to help prevent fraud, waste, abuse and mismanagement in Federal Government operations and provide quality products and services</a:t>
            </a:r>
          </a:p>
          <a:p>
            <a:pPr>
              <a:lnSpc>
                <a:spcPct val="90000"/>
              </a:lnSpc>
            </a:pPr>
            <a:r>
              <a:rPr lang="en-US" altLang="en-US" sz="2400" dirty="0"/>
              <a:t>Personnel in the </a:t>
            </a:r>
            <a:r>
              <a:rPr lang="en-US" altLang="en-US" sz="2400" dirty="0" err="1"/>
              <a:t>Nonappropriated</a:t>
            </a:r>
            <a:r>
              <a:rPr lang="en-US" altLang="en-US" sz="2400" dirty="0"/>
              <a:t> Fund Accounting Office (NAF AO) and in NAFI activities must follow internal control procedures specified in Air Force directives.  At a minimum, all Air Force NAFI personnel associated with administration, managing, handling, safeguarding, and accounting for NAF assets, including cash, should be familiar with AFMAN 34-202, Procedures For Protecting </a:t>
            </a:r>
            <a:r>
              <a:rPr lang="en-US" altLang="en-US" sz="2400" dirty="0" err="1"/>
              <a:t>Nonappropriated</a:t>
            </a:r>
            <a:r>
              <a:rPr lang="en-US" altLang="en-US" sz="2400" dirty="0"/>
              <a:t> Funds Assets and AFMAN 34-212 Control Procedures For Protecting NAF Assets.</a:t>
            </a:r>
          </a:p>
        </p:txBody>
      </p:sp>
      <p:sp>
        <p:nvSpPr>
          <p:cNvPr id="12" name="Rectangle 3">
            <a:extLst>
              <a:ext uri="{FF2B5EF4-FFF2-40B4-BE49-F238E27FC236}">
                <a16:creationId xmlns:a16="http://schemas.microsoft.com/office/drawing/2014/main" id="{8C615A3C-D3CE-751C-F7B0-BF349FEC9B50}"/>
              </a:ext>
            </a:extLst>
          </p:cNvPr>
          <p:cNvSpPr txBox="1">
            <a:spLocks noChangeArrowheads="1"/>
          </p:cNvSpPr>
          <p:nvPr/>
        </p:nvSpPr>
        <p:spPr bwMode="auto">
          <a:xfrm>
            <a:off x="571500" y="1255056"/>
            <a:ext cx="10687742" cy="441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85750" indent="-285750" algn="l" rtl="0" eaLnBrk="0" fontAlgn="base" hangingPunct="0">
              <a:lnSpc>
                <a:spcPct val="87000"/>
              </a:lnSpc>
              <a:spcBef>
                <a:spcPct val="30000"/>
              </a:spcBef>
              <a:spcAft>
                <a:spcPct val="0"/>
              </a:spcAft>
              <a:buChar char="•"/>
              <a:defRPr sz="2400" b="1">
                <a:solidFill>
                  <a:srgbClr val="000099"/>
                </a:solidFill>
                <a:latin typeface="Arial" pitchFamily="34" charset="0"/>
                <a:ea typeface="+mn-ea"/>
                <a:cs typeface="Arial" pitchFamily="34" charset="0"/>
              </a:defRPr>
            </a:lvl1pPr>
            <a:lvl2pPr marL="685800" indent="-228600" algn="l" rtl="0" eaLnBrk="0" fontAlgn="base" hangingPunct="0">
              <a:lnSpc>
                <a:spcPct val="87000"/>
              </a:lnSpc>
              <a:spcBef>
                <a:spcPct val="30000"/>
              </a:spcBef>
              <a:spcAft>
                <a:spcPct val="0"/>
              </a:spcAft>
              <a:buChar char="–"/>
              <a:defRPr b="1">
                <a:solidFill>
                  <a:srgbClr val="000099"/>
                </a:solidFill>
                <a:latin typeface="Arial" pitchFamily="34" charset="0"/>
                <a:cs typeface="Arial" pitchFamily="34" charset="0"/>
              </a:defRPr>
            </a:lvl2pPr>
            <a:lvl3pPr marL="1143000" indent="-228600" algn="l" rtl="0" eaLnBrk="0" fontAlgn="base" hangingPunct="0">
              <a:lnSpc>
                <a:spcPct val="87000"/>
              </a:lnSpc>
              <a:spcBef>
                <a:spcPct val="30000"/>
              </a:spcBef>
              <a:spcAft>
                <a:spcPct val="0"/>
              </a:spcAft>
              <a:buChar char="»"/>
              <a:defRPr b="1">
                <a:solidFill>
                  <a:srgbClr val="000099"/>
                </a:solidFill>
                <a:latin typeface="Arial" pitchFamily="34" charset="0"/>
                <a:cs typeface="Arial" pitchFamily="34" charset="0"/>
              </a:defRPr>
            </a:lvl3pPr>
            <a:lvl4pPr marL="1543050" indent="-171450" algn="l" rtl="0" eaLnBrk="0" fontAlgn="base" hangingPunct="0">
              <a:lnSpc>
                <a:spcPct val="87000"/>
              </a:lnSpc>
              <a:spcBef>
                <a:spcPct val="30000"/>
              </a:spcBef>
              <a:spcAft>
                <a:spcPct val="0"/>
              </a:spcAft>
              <a:buChar char="•"/>
              <a:defRPr sz="1400" b="1">
                <a:solidFill>
                  <a:srgbClr val="000099"/>
                </a:solidFill>
                <a:latin typeface="Arial" pitchFamily="34" charset="0"/>
                <a:cs typeface="Arial" pitchFamily="34" charset="0"/>
              </a:defRPr>
            </a:lvl4pPr>
            <a:lvl5pPr marL="2000250" indent="-171450" algn="l" rtl="0" eaLnBrk="0" fontAlgn="base" hangingPunct="0">
              <a:lnSpc>
                <a:spcPct val="87000"/>
              </a:lnSpc>
              <a:spcBef>
                <a:spcPct val="30000"/>
              </a:spcBef>
              <a:spcAft>
                <a:spcPct val="0"/>
              </a:spcAft>
              <a:buChar char="–"/>
              <a:defRPr sz="1400" b="1">
                <a:solidFill>
                  <a:srgbClr val="000099"/>
                </a:solidFill>
                <a:effectLst>
                  <a:outerShdw blurRad="38100" dist="38100" dir="2700000" algn="tl">
                    <a:srgbClr val="C0C0C0"/>
                  </a:outerShdw>
                </a:effectLst>
                <a:latin typeface="Arial" pitchFamily="34" charset="0"/>
                <a:cs typeface="Arial" pitchFamily="34" charset="0"/>
              </a:defRPr>
            </a:lvl5pPr>
            <a:lvl6pPr marL="24574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6pPr>
            <a:lvl7pPr marL="29146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7pPr>
            <a:lvl8pPr marL="33718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8pPr>
            <a:lvl9pPr marL="3829050" indent="-171450" algn="l" rtl="0" fontAlgn="base">
              <a:lnSpc>
                <a:spcPct val="87000"/>
              </a:lnSpc>
              <a:spcBef>
                <a:spcPct val="30000"/>
              </a:spcBef>
              <a:spcAft>
                <a:spcPct val="0"/>
              </a:spcAft>
              <a:buChar char="–"/>
              <a:defRPr sz="1400" b="1">
                <a:solidFill>
                  <a:srgbClr val="E3DA1D"/>
                </a:solidFill>
                <a:effectLst>
                  <a:outerShdw blurRad="38100" dist="38100" dir="2700000" algn="tl">
                    <a:srgbClr val="C0C0C0"/>
                  </a:outerShdw>
                </a:effectLst>
                <a:latin typeface="+mn-lt"/>
              </a:defRPr>
            </a:lvl9pPr>
          </a:lstStyle>
          <a:p>
            <a:pPr marL="0" indent="0">
              <a:lnSpc>
                <a:spcPct val="90000"/>
              </a:lnSpc>
              <a:buNone/>
            </a:pPr>
            <a:r>
              <a:rPr lang="en-US" dirty="0"/>
              <a:t>VITAL COMPONENTS OF INTERNAL CONTROLS</a:t>
            </a:r>
          </a:p>
          <a:p>
            <a:pPr marL="0" indent="0">
              <a:lnSpc>
                <a:spcPct val="90000"/>
              </a:lnSpc>
              <a:buNone/>
            </a:pPr>
            <a:r>
              <a:rPr lang="en-US" sz="2400" dirty="0"/>
              <a:t>There are Six Major Components</a:t>
            </a:r>
          </a:p>
          <a:p>
            <a:pPr marL="0" indent="0">
              <a:lnSpc>
                <a:spcPct val="90000"/>
              </a:lnSpc>
              <a:buNone/>
            </a:pPr>
            <a:endParaRPr lang="en-US" sz="2400" dirty="0"/>
          </a:p>
          <a:p>
            <a:pPr lvl="1">
              <a:lnSpc>
                <a:spcPct val="90000"/>
              </a:lnSpc>
              <a:buFont typeface="Arial" panose="020B0604020202020204" pitchFamily="34" charset="0"/>
              <a:buChar char="•"/>
            </a:pPr>
            <a:r>
              <a:rPr lang="en-US" altLang="en-US" sz="2400" b="0" kern="0" dirty="0"/>
              <a:t>Documentation – Written policies and procedures</a:t>
            </a:r>
          </a:p>
          <a:p>
            <a:pPr lvl="1">
              <a:lnSpc>
                <a:spcPct val="90000"/>
              </a:lnSpc>
              <a:buFont typeface="Arial" panose="020B0604020202020204" pitchFamily="34" charset="0"/>
              <a:buChar char="•"/>
            </a:pPr>
            <a:r>
              <a:rPr lang="en-US" altLang="en-US" sz="2400" b="0" kern="0" dirty="0"/>
              <a:t>Records – A means of recording transactions and events</a:t>
            </a:r>
          </a:p>
          <a:p>
            <a:pPr lvl="1">
              <a:lnSpc>
                <a:spcPct val="90000"/>
              </a:lnSpc>
              <a:buFont typeface="Arial" panose="020B0604020202020204" pitchFamily="34" charset="0"/>
              <a:buChar char="•"/>
            </a:pPr>
            <a:r>
              <a:rPr lang="en-US" altLang="en-US" sz="2400" b="0" kern="0" dirty="0"/>
              <a:t>Authorization – A clear transaction approval process</a:t>
            </a:r>
          </a:p>
          <a:p>
            <a:pPr lvl="1">
              <a:lnSpc>
                <a:spcPct val="90000"/>
              </a:lnSpc>
              <a:buFont typeface="Arial" panose="020B0604020202020204" pitchFamily="34" charset="0"/>
              <a:buChar char="•"/>
            </a:pPr>
            <a:r>
              <a:rPr lang="en-US" altLang="en-US" sz="2400" b="0" kern="0" dirty="0"/>
              <a:t>Structure – Separation of duties</a:t>
            </a:r>
          </a:p>
          <a:p>
            <a:pPr lvl="1">
              <a:lnSpc>
                <a:spcPct val="90000"/>
              </a:lnSpc>
              <a:buFont typeface="Arial" panose="020B0604020202020204" pitchFamily="34" charset="0"/>
              <a:buChar char="•"/>
            </a:pPr>
            <a:r>
              <a:rPr lang="en-US" altLang="en-US" sz="2400" b="0" kern="0" dirty="0"/>
              <a:t>Supervision – Monitoring internal control processes and objectives</a:t>
            </a:r>
          </a:p>
          <a:p>
            <a:pPr lvl="1">
              <a:lnSpc>
                <a:spcPct val="90000"/>
              </a:lnSpc>
              <a:buFont typeface="Arial" panose="020B0604020202020204" pitchFamily="34" charset="0"/>
              <a:buChar char="•"/>
            </a:pPr>
            <a:r>
              <a:rPr lang="en-US" altLang="en-US" sz="2400" b="0" kern="0" dirty="0"/>
              <a:t>Security – Methods of safeguarding personnel and Key Terms</a:t>
            </a:r>
          </a:p>
          <a:p>
            <a:pPr marL="457200" lvl="1" indent="0">
              <a:lnSpc>
                <a:spcPct val="90000"/>
              </a:lnSpc>
              <a:buNone/>
            </a:pPr>
            <a:endParaRPr lang="en-US" altLang="en-US" sz="2400" b="0" kern="0" dirty="0"/>
          </a:p>
          <a:p>
            <a:pPr marL="0" indent="0">
              <a:lnSpc>
                <a:spcPct val="90000"/>
              </a:lnSpc>
              <a:buNone/>
            </a:pPr>
            <a:endParaRPr lang="en-US" altLang="en-US" b="0" kern="0" dirty="0"/>
          </a:p>
        </p:txBody>
      </p:sp>
      <p:sp>
        <p:nvSpPr>
          <p:cNvPr id="3" name="Title 1">
            <a:extLst>
              <a:ext uri="{FF2B5EF4-FFF2-40B4-BE49-F238E27FC236}">
                <a16:creationId xmlns:a16="http://schemas.microsoft.com/office/drawing/2014/main" id="{35930348-7517-C41D-466A-347607B8BD3F}"/>
              </a:ext>
            </a:extLst>
          </p:cNvPr>
          <p:cNvSpPr txBox="1">
            <a:spLocks/>
          </p:cNvSpPr>
          <p:nvPr/>
        </p:nvSpPr>
        <p:spPr>
          <a:xfrm>
            <a:off x="2501559" y="0"/>
            <a:ext cx="7732099" cy="950926"/>
          </a:xfrm>
          <a:prstGeom prst="rect">
            <a:avLst/>
          </a:prstGeom>
        </p:spPr>
        <p:txBody>
          <a:bodyPr>
            <a:no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dirty="0">
                <a:solidFill>
                  <a:srgbClr val="FF0000"/>
                </a:solidFill>
                <a:ea typeface="Adobe Gothic Std B" panose="020B0800000000000000" pitchFamily="34" charset="-128"/>
                <a:cs typeface="Times New Roman" panose="02020603050405020304" pitchFamily="18" charset="0"/>
              </a:rPr>
              <a:t>Management Internal Controls Program </a:t>
            </a:r>
          </a:p>
        </p:txBody>
      </p:sp>
    </p:spTree>
    <p:extLst>
      <p:ext uri="{BB962C8B-B14F-4D97-AF65-F5344CB8AC3E}">
        <p14:creationId xmlns:p14="http://schemas.microsoft.com/office/powerpoint/2010/main" val="88026955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65978" y="950926"/>
            <a:ext cx="6400800" cy="674031"/>
          </a:xfrm>
          <a:prstGeom prst="rect">
            <a:avLst/>
          </a:prstGeom>
          <a:noFill/>
          <a:ln w="9525" algn="ctr">
            <a:noFill/>
            <a:miter lim="800000"/>
            <a:headEnd/>
            <a:tailEnd/>
          </a:ln>
        </p:spPr>
        <p:txBody>
          <a:bodyPr wrap="square" lIns="91440" tIns="45720" rIns="91440" bIns="45720" anchor="t">
            <a:spAutoFit/>
          </a:bodyPr>
          <a:lstStyle/>
          <a:p>
            <a:pPr fontAlgn="auto">
              <a:lnSpc>
                <a:spcPct val="90000"/>
              </a:lnSpc>
              <a:spcBef>
                <a:spcPts val="0"/>
              </a:spcBef>
              <a:spcAft>
                <a:spcPts val="0"/>
              </a:spcAft>
              <a:defRPr/>
            </a:pPr>
            <a:r>
              <a:rPr lang="en-US" sz="2100" b="1" i="1" kern="0" dirty="0">
                <a:solidFill>
                  <a:srgbClr val="000066"/>
                </a:solidFill>
                <a:latin typeface="Arial"/>
                <a:cs typeface="Arial"/>
              </a:rPr>
              <a:t>DOCUMENTATION –  Cash Safe Combinations</a:t>
            </a:r>
          </a:p>
          <a:p>
            <a:pPr fontAlgn="auto">
              <a:lnSpc>
                <a:spcPct val="90000"/>
              </a:lnSpc>
              <a:spcBef>
                <a:spcPts val="0"/>
              </a:spcBef>
              <a:spcAft>
                <a:spcPts val="0"/>
              </a:spcAft>
              <a:defRPr/>
            </a:pPr>
            <a:endParaRPr lang="en-US" sz="2100" b="1" i="1" kern="0" dirty="0">
              <a:solidFill>
                <a:srgbClr val="000066"/>
              </a:solidFill>
              <a:latin typeface="Arial"/>
              <a:cs typeface="Arial"/>
            </a:endParaRPr>
          </a:p>
        </p:txBody>
      </p:sp>
      <p:sp>
        <p:nvSpPr>
          <p:cNvPr id="4" name="Slide Number Placeholder 3"/>
          <p:cNvSpPr>
            <a:spLocks noGrp="1"/>
          </p:cNvSpPr>
          <p:nvPr>
            <p:ph type="sldNum" sz="quarter" idx="12"/>
          </p:nvPr>
        </p:nvSpPr>
        <p:spPr/>
        <p:txBody>
          <a:bodyPr/>
          <a:lstStyle/>
          <a:p>
            <a:fld id="{EA58CA33-B5CF-4EC9-8BD5-934BBCB4C023}" type="slidenum">
              <a:rPr lang="en-US" altLang="en-US" smtClean="0"/>
              <a:pPr/>
              <a:t>6</a:t>
            </a:fld>
            <a:endParaRPr lang="en-US" altLang="en-US" dirty="0"/>
          </a:p>
        </p:txBody>
      </p:sp>
      <p:sp>
        <p:nvSpPr>
          <p:cNvPr id="3" name="Title 1">
            <a:extLst>
              <a:ext uri="{FF2B5EF4-FFF2-40B4-BE49-F238E27FC236}">
                <a16:creationId xmlns:a16="http://schemas.microsoft.com/office/drawing/2014/main" id="{2045C83B-5B12-4EC2-2697-6F0077E1931A}"/>
              </a:ext>
            </a:extLst>
          </p:cNvPr>
          <p:cNvSpPr txBox="1">
            <a:spLocks/>
          </p:cNvSpPr>
          <p:nvPr/>
        </p:nvSpPr>
        <p:spPr>
          <a:xfrm>
            <a:off x="2501559" y="0"/>
            <a:ext cx="7732099" cy="950926"/>
          </a:xfrm>
          <a:prstGeom prst="rect">
            <a:avLst/>
          </a:prstGeom>
        </p:spPr>
        <p:txBody>
          <a:bodyPr>
            <a:no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dirty="0">
                <a:solidFill>
                  <a:srgbClr val="FF0000"/>
                </a:solidFill>
                <a:ea typeface="Adobe Gothic Std B" panose="020B0800000000000000" pitchFamily="34" charset="-128"/>
                <a:cs typeface="Times New Roman" panose="02020603050405020304" pitchFamily="18" charset="0"/>
              </a:rPr>
              <a:t>Management Internal Controls Program </a:t>
            </a:r>
          </a:p>
        </p:txBody>
      </p:sp>
      <p:sp>
        <p:nvSpPr>
          <p:cNvPr id="2" name="TextBox 1">
            <a:extLst>
              <a:ext uri="{FF2B5EF4-FFF2-40B4-BE49-F238E27FC236}">
                <a16:creationId xmlns:a16="http://schemas.microsoft.com/office/drawing/2014/main" id="{B7FBE70B-19C7-9CF8-F146-FFBA0CDCEDF3}"/>
              </a:ext>
            </a:extLst>
          </p:cNvPr>
          <p:cNvSpPr txBox="1"/>
          <p:nvPr/>
        </p:nvSpPr>
        <p:spPr>
          <a:xfrm>
            <a:off x="565978" y="1294912"/>
            <a:ext cx="10882365" cy="2676824"/>
          </a:xfrm>
          <a:prstGeom prst="rect">
            <a:avLst/>
          </a:prstGeom>
          <a:noFill/>
        </p:spPr>
        <p:txBody>
          <a:bodyPr wrap="square" lIns="90619" tIns="45308" rIns="90619" bIns="45308" rtlCol="0">
            <a:spAutoFit/>
          </a:bodyPr>
          <a:lstStyle/>
          <a:p>
            <a:pPr algn="l"/>
            <a:r>
              <a:rPr lang="en-US" sz="2400" dirty="0">
                <a:solidFill>
                  <a:srgbClr val="002060"/>
                </a:solidFill>
              </a:rPr>
              <a:t>SF-700 Security Container </a:t>
            </a:r>
          </a:p>
          <a:p>
            <a:pPr marL="800100" lvl="1" indent="-342900" algn="l">
              <a:buFont typeface="Arial" panose="020B0604020202020204" pitchFamily="34" charset="0"/>
              <a:buChar char="•"/>
            </a:pPr>
            <a:r>
              <a:rPr lang="en-US" sz="2400" dirty="0">
                <a:solidFill>
                  <a:srgbClr val="002060"/>
                </a:solidFill>
              </a:rPr>
              <a:t>List of employees who have access to the safe (combination / key)</a:t>
            </a:r>
          </a:p>
          <a:p>
            <a:pPr marL="800100" lvl="1" indent="-342900" algn="l">
              <a:buFont typeface="Arial" panose="020B0604020202020204" pitchFamily="34" charset="0"/>
              <a:buChar char="•"/>
            </a:pPr>
            <a:r>
              <a:rPr lang="en-US" sz="2400" dirty="0">
                <a:solidFill>
                  <a:srgbClr val="002060"/>
                </a:solidFill>
              </a:rPr>
              <a:t>Updated annually or upon a listed employee vacating their position (whichever comes first)</a:t>
            </a:r>
          </a:p>
          <a:p>
            <a:pPr marL="800100" lvl="1" indent="-342900" algn="l">
              <a:buFont typeface="Arial" panose="020B0604020202020204" pitchFamily="34" charset="0"/>
              <a:buChar char="•"/>
            </a:pPr>
            <a:r>
              <a:rPr lang="en-US" sz="2400" dirty="0">
                <a:solidFill>
                  <a:srgbClr val="002060"/>
                </a:solidFill>
              </a:rPr>
              <a:t>Top (original) copy is placed INSIDE the storage container</a:t>
            </a:r>
          </a:p>
          <a:p>
            <a:pPr marL="800100" lvl="1" indent="-342900" algn="l">
              <a:buFont typeface="Arial" panose="020B0604020202020204" pitchFamily="34" charset="0"/>
              <a:buChar char="•"/>
            </a:pPr>
            <a:r>
              <a:rPr lang="en-US" sz="2400" dirty="0">
                <a:solidFill>
                  <a:srgbClr val="002060"/>
                </a:solidFill>
              </a:rPr>
              <a:t>Copy (with combination) is turned in to the Central Cashier in a sealed envelope</a:t>
            </a:r>
          </a:p>
        </p:txBody>
      </p:sp>
      <p:pic>
        <p:nvPicPr>
          <p:cNvPr id="8" name="Picture 7">
            <a:extLst>
              <a:ext uri="{FF2B5EF4-FFF2-40B4-BE49-F238E27FC236}">
                <a16:creationId xmlns:a16="http://schemas.microsoft.com/office/drawing/2014/main" id="{1E81B9D9-D169-F8E4-E324-962CB8B0D2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31" t="3703" r="2837" b="56294"/>
          <a:stretch/>
        </p:blipFill>
        <p:spPr>
          <a:xfrm>
            <a:off x="676589" y="3641690"/>
            <a:ext cx="10510693" cy="2743407"/>
          </a:xfrm>
          <a:prstGeom prst="rect">
            <a:avLst/>
          </a:prstGeom>
        </p:spPr>
      </p:pic>
    </p:spTree>
    <p:extLst>
      <p:ext uri="{BB962C8B-B14F-4D97-AF65-F5344CB8AC3E}">
        <p14:creationId xmlns:p14="http://schemas.microsoft.com/office/powerpoint/2010/main" val="282961198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65978" y="950926"/>
            <a:ext cx="9667680" cy="674031"/>
          </a:xfrm>
          <a:prstGeom prst="rect">
            <a:avLst/>
          </a:prstGeom>
          <a:noFill/>
          <a:ln w="9525" algn="ctr">
            <a:noFill/>
            <a:miter lim="800000"/>
            <a:headEnd/>
            <a:tailEnd/>
          </a:ln>
        </p:spPr>
        <p:txBody>
          <a:bodyPr wrap="square" lIns="91440" tIns="45720" rIns="91440" bIns="45720" anchor="t">
            <a:spAutoFit/>
          </a:bodyPr>
          <a:lstStyle/>
          <a:p>
            <a:pPr fontAlgn="auto">
              <a:lnSpc>
                <a:spcPct val="90000"/>
              </a:lnSpc>
              <a:spcBef>
                <a:spcPts val="0"/>
              </a:spcBef>
              <a:spcAft>
                <a:spcPts val="0"/>
              </a:spcAft>
              <a:defRPr/>
            </a:pPr>
            <a:r>
              <a:rPr lang="en-US" sz="2100" b="1" i="1" kern="0" dirty="0">
                <a:solidFill>
                  <a:srgbClr val="000066"/>
                </a:solidFill>
                <a:latin typeface="Arial"/>
                <a:cs typeface="Arial"/>
              </a:rPr>
              <a:t>DOCUMENTATION –  Accessing Cash Funds In Safe </a:t>
            </a:r>
          </a:p>
          <a:p>
            <a:pPr fontAlgn="auto">
              <a:lnSpc>
                <a:spcPct val="90000"/>
              </a:lnSpc>
              <a:spcBef>
                <a:spcPts val="0"/>
              </a:spcBef>
              <a:spcAft>
                <a:spcPts val="0"/>
              </a:spcAft>
              <a:defRPr/>
            </a:pPr>
            <a:endParaRPr lang="en-US" sz="2100" b="1" i="1" kern="0" dirty="0">
              <a:solidFill>
                <a:srgbClr val="000066"/>
              </a:solidFill>
              <a:latin typeface="Arial"/>
              <a:cs typeface="Arial"/>
            </a:endParaRPr>
          </a:p>
        </p:txBody>
      </p:sp>
      <p:sp>
        <p:nvSpPr>
          <p:cNvPr id="4" name="Slide Number Placeholder 3"/>
          <p:cNvSpPr>
            <a:spLocks noGrp="1"/>
          </p:cNvSpPr>
          <p:nvPr>
            <p:ph type="sldNum" sz="quarter" idx="12"/>
          </p:nvPr>
        </p:nvSpPr>
        <p:spPr/>
        <p:txBody>
          <a:bodyPr/>
          <a:lstStyle/>
          <a:p>
            <a:fld id="{EA58CA33-B5CF-4EC9-8BD5-934BBCB4C023}" type="slidenum">
              <a:rPr lang="en-US" altLang="en-US" smtClean="0"/>
              <a:pPr/>
              <a:t>7</a:t>
            </a:fld>
            <a:endParaRPr lang="en-US" altLang="en-US" dirty="0"/>
          </a:p>
        </p:txBody>
      </p:sp>
      <p:sp>
        <p:nvSpPr>
          <p:cNvPr id="3" name="Title 1">
            <a:extLst>
              <a:ext uri="{FF2B5EF4-FFF2-40B4-BE49-F238E27FC236}">
                <a16:creationId xmlns:a16="http://schemas.microsoft.com/office/drawing/2014/main" id="{2045C83B-5B12-4EC2-2697-6F0077E1931A}"/>
              </a:ext>
            </a:extLst>
          </p:cNvPr>
          <p:cNvSpPr txBox="1">
            <a:spLocks/>
          </p:cNvSpPr>
          <p:nvPr/>
        </p:nvSpPr>
        <p:spPr>
          <a:xfrm>
            <a:off x="2501559" y="0"/>
            <a:ext cx="7732099" cy="950926"/>
          </a:xfrm>
          <a:prstGeom prst="rect">
            <a:avLst/>
          </a:prstGeom>
        </p:spPr>
        <p:txBody>
          <a:bodyPr>
            <a:no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dirty="0">
                <a:solidFill>
                  <a:srgbClr val="FF0000"/>
                </a:solidFill>
                <a:ea typeface="Adobe Gothic Std B" panose="020B0800000000000000" pitchFamily="34" charset="-128"/>
                <a:cs typeface="Times New Roman" panose="02020603050405020304" pitchFamily="18" charset="0"/>
              </a:rPr>
              <a:t>Management Internal Controls Program </a:t>
            </a:r>
          </a:p>
        </p:txBody>
      </p:sp>
      <p:sp>
        <p:nvSpPr>
          <p:cNvPr id="2" name="TextBox 1">
            <a:extLst>
              <a:ext uri="{FF2B5EF4-FFF2-40B4-BE49-F238E27FC236}">
                <a16:creationId xmlns:a16="http://schemas.microsoft.com/office/drawing/2014/main" id="{B7FBE70B-19C7-9CF8-F146-FFBA0CDCEDF3}"/>
              </a:ext>
            </a:extLst>
          </p:cNvPr>
          <p:cNvSpPr txBox="1"/>
          <p:nvPr/>
        </p:nvSpPr>
        <p:spPr>
          <a:xfrm>
            <a:off x="565977" y="1294912"/>
            <a:ext cx="5794629" cy="4892815"/>
          </a:xfrm>
          <a:prstGeom prst="rect">
            <a:avLst/>
          </a:prstGeom>
          <a:noFill/>
        </p:spPr>
        <p:txBody>
          <a:bodyPr wrap="square" lIns="90619" tIns="45308" rIns="90619" bIns="45308" rtlCol="0">
            <a:spAutoFit/>
          </a:bodyPr>
          <a:lstStyle/>
          <a:p>
            <a:pPr algn="l"/>
            <a:r>
              <a:rPr lang="en-US" sz="2400" dirty="0">
                <a:solidFill>
                  <a:srgbClr val="002060"/>
                </a:solidFill>
              </a:rPr>
              <a:t>SF-702 Security Container Check Sheet</a:t>
            </a:r>
          </a:p>
          <a:p>
            <a:pPr algn="l"/>
            <a:r>
              <a:rPr lang="en-US" sz="2400" dirty="0">
                <a:solidFill>
                  <a:srgbClr val="002060"/>
                </a:solidFill>
              </a:rPr>
              <a:t> </a:t>
            </a:r>
          </a:p>
          <a:p>
            <a:pPr marL="800100" lvl="1" indent="-342900" algn="l">
              <a:buFont typeface="Arial" panose="020B0604020202020204" pitchFamily="34" charset="0"/>
              <a:buChar char="•"/>
            </a:pPr>
            <a:r>
              <a:rPr lang="en-US" sz="2400" dirty="0">
                <a:solidFill>
                  <a:srgbClr val="002060"/>
                </a:solidFill>
              </a:rPr>
              <a:t>Ensure SF702 is posted outside of the container before opening safe</a:t>
            </a:r>
          </a:p>
          <a:p>
            <a:pPr lvl="1" algn="l"/>
            <a:endParaRPr lang="en-US" sz="2400" dirty="0">
              <a:solidFill>
                <a:srgbClr val="002060"/>
              </a:solidFill>
            </a:endParaRPr>
          </a:p>
          <a:p>
            <a:pPr marL="800100" lvl="1" indent="-342900" algn="l">
              <a:buFont typeface="Arial" panose="020B0604020202020204" pitchFamily="34" charset="0"/>
              <a:buChar char="•"/>
            </a:pPr>
            <a:r>
              <a:rPr lang="en-US" sz="2400" dirty="0">
                <a:solidFill>
                  <a:srgbClr val="002060"/>
                </a:solidFill>
              </a:rPr>
              <a:t>Fill out date and time container is opened (each time container is accessed)</a:t>
            </a:r>
          </a:p>
          <a:p>
            <a:pPr marL="800100" lvl="1" indent="-342900" algn="l">
              <a:buFont typeface="Arial" panose="020B0604020202020204" pitchFamily="34" charset="0"/>
              <a:buChar char="•"/>
            </a:pPr>
            <a:r>
              <a:rPr lang="en-US" sz="2400" dirty="0">
                <a:solidFill>
                  <a:srgbClr val="002060"/>
                </a:solidFill>
              </a:rPr>
              <a:t>Be sure to place your Initials in the second column </a:t>
            </a:r>
          </a:p>
          <a:p>
            <a:pPr marL="800100" lvl="1" indent="-342900" algn="l">
              <a:buFont typeface="Arial" panose="020B0604020202020204" pitchFamily="34" charset="0"/>
              <a:buChar char="•"/>
            </a:pPr>
            <a:endParaRPr lang="en-US" sz="2400" dirty="0">
              <a:solidFill>
                <a:srgbClr val="002060"/>
              </a:solidFill>
            </a:endParaRPr>
          </a:p>
          <a:p>
            <a:pPr marL="800100" lvl="1" indent="-342900" algn="l">
              <a:buFont typeface="Arial" panose="020B0604020202020204" pitchFamily="34" charset="0"/>
              <a:buChar char="•"/>
            </a:pPr>
            <a:r>
              <a:rPr lang="en-US" sz="2400" dirty="0">
                <a:solidFill>
                  <a:srgbClr val="002060"/>
                </a:solidFill>
              </a:rPr>
              <a:t> Safe must be secured (</a:t>
            </a:r>
            <a:r>
              <a:rPr lang="en-US" sz="2400" b="1" dirty="0">
                <a:solidFill>
                  <a:srgbClr val="002060"/>
                </a:solidFill>
              </a:rPr>
              <a:t>closed and locked</a:t>
            </a:r>
            <a:r>
              <a:rPr lang="en-US" sz="2400" dirty="0">
                <a:solidFill>
                  <a:srgbClr val="002060"/>
                </a:solidFill>
              </a:rPr>
              <a:t>) when not in use</a:t>
            </a:r>
          </a:p>
        </p:txBody>
      </p:sp>
      <p:pic>
        <p:nvPicPr>
          <p:cNvPr id="5" name="Picture 4">
            <a:extLst>
              <a:ext uri="{FF2B5EF4-FFF2-40B4-BE49-F238E27FC236}">
                <a16:creationId xmlns:a16="http://schemas.microsoft.com/office/drawing/2014/main" id="{9C15AA7B-F511-E106-9263-8A284182D210}"/>
              </a:ext>
            </a:extLst>
          </p:cNvPr>
          <p:cNvPicPr>
            <a:picLocks noChangeAspect="1"/>
          </p:cNvPicPr>
          <p:nvPr/>
        </p:nvPicPr>
        <p:blipFill>
          <a:blip r:embed="rId3"/>
          <a:stretch>
            <a:fillRect/>
          </a:stretch>
        </p:blipFill>
        <p:spPr>
          <a:xfrm>
            <a:off x="7114233" y="1522738"/>
            <a:ext cx="4511789" cy="4067830"/>
          </a:xfrm>
          <a:prstGeom prst="rect">
            <a:avLst/>
          </a:prstGeom>
        </p:spPr>
      </p:pic>
      <p:cxnSp>
        <p:nvCxnSpPr>
          <p:cNvPr id="6" name="Straight Arrow Connector 5">
            <a:extLst>
              <a:ext uri="{FF2B5EF4-FFF2-40B4-BE49-F238E27FC236}">
                <a16:creationId xmlns:a16="http://schemas.microsoft.com/office/drawing/2014/main" id="{E28ADB1A-95EE-A415-BD31-18EACE88763E}"/>
              </a:ext>
            </a:extLst>
          </p:cNvPr>
          <p:cNvCxnSpPr>
            <a:cxnSpLocks/>
          </p:cNvCxnSpPr>
          <p:nvPr/>
        </p:nvCxnSpPr>
        <p:spPr bwMode="auto">
          <a:xfrm>
            <a:off x="4501662" y="4139921"/>
            <a:ext cx="3928905" cy="361741"/>
          </a:xfrm>
          <a:prstGeom prst="straightConnector1">
            <a:avLst/>
          </a:prstGeom>
          <a:solidFill>
            <a:srgbClr val="0C2D83"/>
          </a:solidFill>
          <a:ln w="12700" cap="flat" cmpd="sng" algn="ctr">
            <a:solidFill>
              <a:srgbClr val="FF0000"/>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5A7CFAE7-23C4-A5CB-3BD8-732D34586B2A}"/>
              </a:ext>
            </a:extLst>
          </p:cNvPr>
          <p:cNvCxnSpPr>
            <a:cxnSpLocks/>
          </p:cNvCxnSpPr>
          <p:nvPr/>
        </p:nvCxnSpPr>
        <p:spPr bwMode="auto">
          <a:xfrm>
            <a:off x="4436347" y="4139921"/>
            <a:ext cx="3069772" cy="472272"/>
          </a:xfrm>
          <a:prstGeom prst="straightConnector1">
            <a:avLst/>
          </a:prstGeom>
          <a:solidFill>
            <a:srgbClr val="0C2D83"/>
          </a:solidFill>
          <a:ln w="12700" cap="flat" cmpd="sng" algn="ctr">
            <a:solidFill>
              <a:srgbClr val="FF0000"/>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AA1AF5ED-781A-A4C6-A9C0-616BF3C72644}"/>
              </a:ext>
            </a:extLst>
          </p:cNvPr>
          <p:cNvCxnSpPr>
            <a:cxnSpLocks/>
          </p:cNvCxnSpPr>
          <p:nvPr/>
        </p:nvCxnSpPr>
        <p:spPr bwMode="auto">
          <a:xfrm flipV="1">
            <a:off x="4752033" y="4914649"/>
            <a:ext cx="3015343" cy="110531"/>
          </a:xfrm>
          <a:prstGeom prst="straightConnector1">
            <a:avLst/>
          </a:prstGeom>
          <a:solidFill>
            <a:srgbClr val="0C2D83"/>
          </a:solidFill>
          <a:ln w="12700" cap="flat" cmpd="sng" algn="ctr">
            <a:solidFill>
              <a:srgbClr val="009900"/>
            </a:solidFill>
            <a:prstDash val="solid"/>
            <a:round/>
            <a:headEnd type="none" w="med" len="med"/>
            <a:tailEnd type="triangle"/>
          </a:ln>
          <a:effectLst/>
        </p:spPr>
      </p:cxnSp>
    </p:spTree>
    <p:extLst>
      <p:ext uri="{BB962C8B-B14F-4D97-AF65-F5344CB8AC3E}">
        <p14:creationId xmlns:p14="http://schemas.microsoft.com/office/powerpoint/2010/main" val="5080372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65978" y="950926"/>
            <a:ext cx="9667680" cy="674031"/>
          </a:xfrm>
          <a:prstGeom prst="rect">
            <a:avLst/>
          </a:prstGeom>
          <a:noFill/>
          <a:ln w="9525" algn="ctr">
            <a:noFill/>
            <a:miter lim="800000"/>
            <a:headEnd/>
            <a:tailEnd/>
          </a:ln>
        </p:spPr>
        <p:txBody>
          <a:bodyPr wrap="square" lIns="91440" tIns="45720" rIns="91440" bIns="45720" anchor="t">
            <a:spAutoFit/>
          </a:bodyPr>
          <a:lstStyle/>
          <a:p>
            <a:pPr fontAlgn="auto">
              <a:lnSpc>
                <a:spcPct val="90000"/>
              </a:lnSpc>
              <a:spcBef>
                <a:spcPts val="0"/>
              </a:spcBef>
              <a:spcAft>
                <a:spcPts val="0"/>
              </a:spcAft>
              <a:defRPr/>
            </a:pPr>
            <a:r>
              <a:rPr lang="en-US" sz="2100" b="1" i="1" kern="0" dirty="0">
                <a:solidFill>
                  <a:srgbClr val="000066"/>
                </a:solidFill>
                <a:latin typeface="Arial"/>
                <a:cs typeface="Arial"/>
              </a:rPr>
              <a:t>RECORDS –  1875 Transactions and Events </a:t>
            </a:r>
          </a:p>
          <a:p>
            <a:pPr fontAlgn="auto">
              <a:lnSpc>
                <a:spcPct val="90000"/>
              </a:lnSpc>
              <a:spcBef>
                <a:spcPts val="0"/>
              </a:spcBef>
              <a:spcAft>
                <a:spcPts val="0"/>
              </a:spcAft>
              <a:defRPr/>
            </a:pPr>
            <a:endParaRPr lang="en-US" sz="2100" b="1" i="1" kern="0" dirty="0">
              <a:solidFill>
                <a:srgbClr val="000066"/>
              </a:solidFill>
              <a:latin typeface="Arial"/>
              <a:cs typeface="Arial"/>
            </a:endParaRPr>
          </a:p>
        </p:txBody>
      </p:sp>
      <p:sp>
        <p:nvSpPr>
          <p:cNvPr id="4" name="Slide Number Placeholder 3"/>
          <p:cNvSpPr>
            <a:spLocks noGrp="1"/>
          </p:cNvSpPr>
          <p:nvPr>
            <p:ph type="sldNum" sz="quarter" idx="12"/>
          </p:nvPr>
        </p:nvSpPr>
        <p:spPr/>
        <p:txBody>
          <a:bodyPr/>
          <a:lstStyle/>
          <a:p>
            <a:fld id="{EA58CA33-B5CF-4EC9-8BD5-934BBCB4C023}" type="slidenum">
              <a:rPr lang="en-US" altLang="en-US" smtClean="0"/>
              <a:pPr/>
              <a:t>8</a:t>
            </a:fld>
            <a:endParaRPr lang="en-US" altLang="en-US" dirty="0"/>
          </a:p>
        </p:txBody>
      </p:sp>
      <p:sp>
        <p:nvSpPr>
          <p:cNvPr id="3" name="Title 1">
            <a:extLst>
              <a:ext uri="{FF2B5EF4-FFF2-40B4-BE49-F238E27FC236}">
                <a16:creationId xmlns:a16="http://schemas.microsoft.com/office/drawing/2014/main" id="{2045C83B-5B12-4EC2-2697-6F0077E1931A}"/>
              </a:ext>
            </a:extLst>
          </p:cNvPr>
          <p:cNvSpPr txBox="1">
            <a:spLocks/>
          </p:cNvSpPr>
          <p:nvPr/>
        </p:nvSpPr>
        <p:spPr>
          <a:xfrm>
            <a:off x="2501559" y="0"/>
            <a:ext cx="7732099" cy="950926"/>
          </a:xfrm>
          <a:prstGeom prst="rect">
            <a:avLst/>
          </a:prstGeom>
        </p:spPr>
        <p:txBody>
          <a:bodyPr>
            <a:no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dirty="0">
                <a:solidFill>
                  <a:srgbClr val="FF0000"/>
                </a:solidFill>
                <a:ea typeface="Adobe Gothic Std B" panose="020B0800000000000000" pitchFamily="34" charset="-128"/>
                <a:cs typeface="Times New Roman" panose="02020603050405020304" pitchFamily="18" charset="0"/>
              </a:rPr>
              <a:t>Management Internal Controls Program </a:t>
            </a:r>
          </a:p>
        </p:txBody>
      </p:sp>
      <p:sp>
        <p:nvSpPr>
          <p:cNvPr id="2" name="TextBox 1">
            <a:extLst>
              <a:ext uri="{FF2B5EF4-FFF2-40B4-BE49-F238E27FC236}">
                <a16:creationId xmlns:a16="http://schemas.microsoft.com/office/drawing/2014/main" id="{B7FBE70B-19C7-9CF8-F146-FFBA0CDCEDF3}"/>
              </a:ext>
            </a:extLst>
          </p:cNvPr>
          <p:cNvSpPr txBox="1"/>
          <p:nvPr/>
        </p:nvSpPr>
        <p:spPr>
          <a:xfrm>
            <a:off x="142435" y="1566037"/>
            <a:ext cx="5524835" cy="2676824"/>
          </a:xfrm>
          <a:prstGeom prst="rect">
            <a:avLst/>
          </a:prstGeom>
          <a:noFill/>
        </p:spPr>
        <p:txBody>
          <a:bodyPr wrap="square" lIns="90619" tIns="45308" rIns="90619" bIns="45308" rtlCol="0">
            <a:spAutoFit/>
          </a:bodyPr>
          <a:lstStyle/>
          <a:p>
            <a:pPr marL="800100" lvl="1" indent="-342900" algn="l">
              <a:buFont typeface="Arial" panose="020B0604020202020204" pitchFamily="34" charset="0"/>
              <a:buChar char="•"/>
            </a:pPr>
            <a:r>
              <a:rPr lang="en-US" sz="2400" b="1" i="1" dirty="0">
                <a:solidFill>
                  <a:srgbClr val="002060"/>
                </a:solidFill>
              </a:rPr>
              <a:t>At Start of Shift</a:t>
            </a:r>
            <a:r>
              <a:rPr lang="en-US" sz="2400" dirty="0">
                <a:solidFill>
                  <a:srgbClr val="002060"/>
                </a:solidFill>
              </a:rPr>
              <a:t>, verify amount of funds in the cash drawer using AF Form 1875</a:t>
            </a:r>
          </a:p>
          <a:p>
            <a:pPr lvl="1" algn="l"/>
            <a:endParaRPr lang="en-US" sz="2400" dirty="0">
              <a:solidFill>
                <a:srgbClr val="002060"/>
              </a:solidFill>
            </a:endParaRPr>
          </a:p>
          <a:p>
            <a:pPr marL="800100" lvl="1" indent="-342900" algn="l">
              <a:buFont typeface="Arial" panose="020B0604020202020204" pitchFamily="34" charset="0"/>
              <a:buChar char="•"/>
            </a:pPr>
            <a:r>
              <a:rPr lang="en-US" sz="2400" dirty="0">
                <a:solidFill>
                  <a:srgbClr val="002060"/>
                </a:solidFill>
              </a:rPr>
              <a:t>Once cash drawer is verified, cashier signs the 1875 indicating they have received the funds</a:t>
            </a:r>
          </a:p>
        </p:txBody>
      </p:sp>
      <p:pic>
        <p:nvPicPr>
          <p:cNvPr id="8" name="Picture 7">
            <a:extLst>
              <a:ext uri="{FF2B5EF4-FFF2-40B4-BE49-F238E27FC236}">
                <a16:creationId xmlns:a16="http://schemas.microsoft.com/office/drawing/2014/main" id="{3B5291E0-B831-AA09-97CD-CC8F22FB2C9F}"/>
              </a:ext>
            </a:extLst>
          </p:cNvPr>
          <p:cNvPicPr>
            <a:picLocks noChangeAspect="1"/>
          </p:cNvPicPr>
          <p:nvPr/>
        </p:nvPicPr>
        <p:blipFill>
          <a:blip r:embed="rId3"/>
          <a:stretch>
            <a:fillRect/>
          </a:stretch>
        </p:blipFill>
        <p:spPr>
          <a:xfrm>
            <a:off x="6641960" y="1134138"/>
            <a:ext cx="4700769" cy="4931656"/>
          </a:xfrm>
          <a:prstGeom prst="rect">
            <a:avLst/>
          </a:prstGeom>
        </p:spPr>
      </p:pic>
      <p:cxnSp>
        <p:nvCxnSpPr>
          <p:cNvPr id="12" name="Straight Arrow Connector 11">
            <a:extLst>
              <a:ext uri="{FF2B5EF4-FFF2-40B4-BE49-F238E27FC236}">
                <a16:creationId xmlns:a16="http://schemas.microsoft.com/office/drawing/2014/main" id="{ADCA54A4-53DA-78D8-331C-1093F1CA6DD6}"/>
              </a:ext>
            </a:extLst>
          </p:cNvPr>
          <p:cNvCxnSpPr>
            <a:cxnSpLocks/>
          </p:cNvCxnSpPr>
          <p:nvPr/>
        </p:nvCxnSpPr>
        <p:spPr bwMode="auto">
          <a:xfrm flipV="1">
            <a:off x="5667270" y="1828800"/>
            <a:ext cx="3928906" cy="351641"/>
          </a:xfrm>
          <a:prstGeom prst="straightConnector1">
            <a:avLst/>
          </a:prstGeom>
          <a:solidFill>
            <a:srgbClr val="0C2D83"/>
          </a:solidFill>
          <a:ln w="12700" cap="flat" cmpd="sng" algn="ctr">
            <a:solidFill>
              <a:srgbClr val="FF3300"/>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FB7EB0F5-7965-FC8A-F918-50E65FB80D67}"/>
              </a:ext>
            </a:extLst>
          </p:cNvPr>
          <p:cNvCxnSpPr>
            <a:cxnSpLocks/>
          </p:cNvCxnSpPr>
          <p:nvPr/>
        </p:nvCxnSpPr>
        <p:spPr bwMode="auto">
          <a:xfrm flipV="1">
            <a:off x="5399818" y="2384284"/>
            <a:ext cx="4477712" cy="640270"/>
          </a:xfrm>
          <a:prstGeom prst="straightConnector1">
            <a:avLst/>
          </a:prstGeom>
          <a:solidFill>
            <a:srgbClr val="0C2D83"/>
          </a:solidFill>
          <a:ln w="12700" cap="flat" cmpd="sng" algn="ctr">
            <a:solidFill>
              <a:srgbClr val="FF3300"/>
            </a:solidFill>
            <a:prstDash val="solid"/>
            <a:round/>
            <a:headEnd type="none" w="med" len="med"/>
            <a:tailEnd type="triangle"/>
          </a:ln>
          <a:effectLst/>
        </p:spPr>
      </p:cxnSp>
    </p:spTree>
    <p:extLst>
      <p:ext uri="{BB962C8B-B14F-4D97-AF65-F5344CB8AC3E}">
        <p14:creationId xmlns:p14="http://schemas.microsoft.com/office/powerpoint/2010/main" val="111382419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65978" y="950926"/>
            <a:ext cx="9667680" cy="674031"/>
          </a:xfrm>
          <a:prstGeom prst="rect">
            <a:avLst/>
          </a:prstGeom>
          <a:noFill/>
          <a:ln w="9525" algn="ctr">
            <a:noFill/>
            <a:miter lim="800000"/>
            <a:headEnd/>
            <a:tailEnd/>
          </a:ln>
        </p:spPr>
        <p:txBody>
          <a:bodyPr wrap="square" lIns="91440" tIns="45720" rIns="91440" bIns="45720" anchor="t">
            <a:spAutoFit/>
          </a:bodyPr>
          <a:lstStyle/>
          <a:p>
            <a:pPr fontAlgn="auto">
              <a:lnSpc>
                <a:spcPct val="90000"/>
              </a:lnSpc>
              <a:spcBef>
                <a:spcPts val="0"/>
              </a:spcBef>
              <a:spcAft>
                <a:spcPts val="0"/>
              </a:spcAft>
              <a:defRPr/>
            </a:pPr>
            <a:r>
              <a:rPr lang="en-US" sz="2100" b="1" i="1" kern="0" dirty="0">
                <a:solidFill>
                  <a:srgbClr val="000066"/>
                </a:solidFill>
                <a:latin typeface="Arial"/>
                <a:cs typeface="Arial"/>
              </a:rPr>
              <a:t>RECORDS –  1875 Transactions and Events </a:t>
            </a:r>
          </a:p>
          <a:p>
            <a:pPr fontAlgn="auto">
              <a:lnSpc>
                <a:spcPct val="90000"/>
              </a:lnSpc>
              <a:spcBef>
                <a:spcPts val="0"/>
              </a:spcBef>
              <a:spcAft>
                <a:spcPts val="0"/>
              </a:spcAft>
              <a:defRPr/>
            </a:pPr>
            <a:endParaRPr lang="en-US" sz="2100" b="1" i="1" kern="0" dirty="0">
              <a:solidFill>
                <a:srgbClr val="000066"/>
              </a:solidFill>
              <a:latin typeface="Arial"/>
              <a:cs typeface="Arial"/>
            </a:endParaRPr>
          </a:p>
        </p:txBody>
      </p:sp>
      <p:sp>
        <p:nvSpPr>
          <p:cNvPr id="4" name="Slide Number Placeholder 3"/>
          <p:cNvSpPr>
            <a:spLocks noGrp="1"/>
          </p:cNvSpPr>
          <p:nvPr>
            <p:ph type="sldNum" sz="quarter" idx="12"/>
          </p:nvPr>
        </p:nvSpPr>
        <p:spPr/>
        <p:txBody>
          <a:bodyPr/>
          <a:lstStyle/>
          <a:p>
            <a:fld id="{EA58CA33-B5CF-4EC9-8BD5-934BBCB4C023}" type="slidenum">
              <a:rPr lang="en-US" altLang="en-US" smtClean="0"/>
              <a:pPr/>
              <a:t>9</a:t>
            </a:fld>
            <a:endParaRPr lang="en-US" altLang="en-US" dirty="0"/>
          </a:p>
        </p:txBody>
      </p:sp>
      <p:sp>
        <p:nvSpPr>
          <p:cNvPr id="3" name="Title 1">
            <a:extLst>
              <a:ext uri="{FF2B5EF4-FFF2-40B4-BE49-F238E27FC236}">
                <a16:creationId xmlns:a16="http://schemas.microsoft.com/office/drawing/2014/main" id="{2045C83B-5B12-4EC2-2697-6F0077E1931A}"/>
              </a:ext>
            </a:extLst>
          </p:cNvPr>
          <p:cNvSpPr txBox="1">
            <a:spLocks/>
          </p:cNvSpPr>
          <p:nvPr/>
        </p:nvSpPr>
        <p:spPr>
          <a:xfrm>
            <a:off x="2501559" y="0"/>
            <a:ext cx="7732099" cy="950926"/>
          </a:xfrm>
          <a:prstGeom prst="rect">
            <a:avLst/>
          </a:prstGeom>
        </p:spPr>
        <p:txBody>
          <a:bodyPr>
            <a:noAutofit/>
          </a:bodyPr>
          <a:lstStyle>
            <a:lvl1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lnSpc>
                <a:spcPct val="87000"/>
              </a:lnSpc>
              <a:spcBef>
                <a:spcPct val="0"/>
              </a:spcBef>
              <a:spcAft>
                <a:spcPct val="0"/>
              </a:spcAft>
              <a:defRPr sz="3600" b="1">
                <a:solidFill>
                  <a:schemeClr val="bg1"/>
                </a:solidFill>
                <a:effectLst>
                  <a:outerShdw blurRad="38100" dist="38100" dir="2700000" algn="tl">
                    <a:srgbClr val="C0C0C0"/>
                  </a:outerShdw>
                </a:effectLst>
                <a:latin typeface="Arial" charset="0"/>
              </a:defRPr>
            </a:lvl9pPr>
          </a:lstStyle>
          <a:p>
            <a:r>
              <a:rPr lang="en-US" kern="0" dirty="0">
                <a:solidFill>
                  <a:srgbClr val="FF0000"/>
                </a:solidFill>
                <a:ea typeface="Adobe Gothic Std B" panose="020B0800000000000000" pitchFamily="34" charset="-128"/>
                <a:cs typeface="Times New Roman" panose="02020603050405020304" pitchFamily="18" charset="0"/>
              </a:rPr>
              <a:t>Management Internal Controls Program </a:t>
            </a:r>
          </a:p>
        </p:txBody>
      </p:sp>
      <p:sp>
        <p:nvSpPr>
          <p:cNvPr id="2" name="TextBox 1">
            <a:extLst>
              <a:ext uri="{FF2B5EF4-FFF2-40B4-BE49-F238E27FC236}">
                <a16:creationId xmlns:a16="http://schemas.microsoft.com/office/drawing/2014/main" id="{B7FBE70B-19C7-9CF8-F146-FFBA0CDCEDF3}"/>
              </a:ext>
            </a:extLst>
          </p:cNvPr>
          <p:cNvSpPr txBox="1"/>
          <p:nvPr/>
        </p:nvSpPr>
        <p:spPr>
          <a:xfrm>
            <a:off x="523235" y="1365070"/>
            <a:ext cx="6008194" cy="4892815"/>
          </a:xfrm>
          <a:prstGeom prst="rect">
            <a:avLst/>
          </a:prstGeom>
          <a:noFill/>
        </p:spPr>
        <p:txBody>
          <a:bodyPr wrap="square" lIns="90619" tIns="45308" rIns="90619" bIns="45308" rtlCol="0">
            <a:spAutoFit/>
          </a:bodyPr>
          <a:lstStyle/>
          <a:p>
            <a:r>
              <a:rPr lang="en-US" sz="2400" b="1" i="1" dirty="0">
                <a:solidFill>
                  <a:srgbClr val="002060"/>
                </a:solidFill>
              </a:rPr>
              <a:t>At Start of Shift</a:t>
            </a:r>
            <a:r>
              <a:rPr lang="en-US" sz="2400" dirty="0">
                <a:solidFill>
                  <a:srgbClr val="002060"/>
                </a:solidFill>
              </a:rPr>
              <a:t>, </a:t>
            </a:r>
            <a:r>
              <a:rPr lang="en-US" sz="2400" i="1" dirty="0">
                <a:solidFill>
                  <a:srgbClr val="002060"/>
                </a:solidFill>
              </a:rPr>
              <a:t>Collect all controlled items from the safe / storeroom to operate for the business day </a:t>
            </a:r>
          </a:p>
          <a:p>
            <a:pPr marL="800100" lvl="1" indent="-342900">
              <a:buFont typeface="Arial" panose="020B0604020202020204" pitchFamily="34" charset="0"/>
              <a:buChar char="•"/>
            </a:pPr>
            <a:r>
              <a:rPr lang="en-US" sz="2400" i="1" dirty="0">
                <a:solidFill>
                  <a:srgbClr val="002060"/>
                </a:solidFill>
              </a:rPr>
              <a:t> Immediately update form If more items are needed throughout the day</a:t>
            </a:r>
          </a:p>
          <a:p>
            <a:pPr lvl="1"/>
            <a:endParaRPr lang="en-US" sz="2400" i="1" dirty="0">
              <a:solidFill>
                <a:srgbClr val="002060"/>
              </a:solidFill>
            </a:endParaRPr>
          </a:p>
          <a:p>
            <a:pPr marL="800100" lvl="1" indent="-342900">
              <a:buFont typeface="Arial" panose="020B0604020202020204" pitchFamily="34" charset="0"/>
              <a:buChar char="•"/>
            </a:pPr>
            <a:r>
              <a:rPr lang="en-US" sz="2400" i="1" dirty="0">
                <a:solidFill>
                  <a:srgbClr val="002060"/>
                </a:solidFill>
              </a:rPr>
              <a:t>Annotate number of items taken on the back of the AF Form 1875 (controlled documents log</a:t>
            </a:r>
          </a:p>
          <a:p>
            <a:pPr lvl="1" algn="l"/>
            <a:endParaRPr lang="en-US" sz="2400" dirty="0">
              <a:solidFill>
                <a:srgbClr val="002060"/>
              </a:solidFill>
            </a:endParaRPr>
          </a:p>
          <a:p>
            <a:pPr marL="800100" lvl="1" indent="-342900" algn="l">
              <a:buFont typeface="Arial" panose="020B0604020202020204" pitchFamily="34" charset="0"/>
              <a:buChar char="•"/>
            </a:pPr>
            <a:r>
              <a:rPr lang="en-US" sz="2400" dirty="0">
                <a:solidFill>
                  <a:srgbClr val="002060"/>
                </a:solidFill>
              </a:rPr>
              <a:t>Once both sides of the 1875 is completed, place inside of safe and secure.</a:t>
            </a:r>
          </a:p>
        </p:txBody>
      </p:sp>
      <p:pic>
        <p:nvPicPr>
          <p:cNvPr id="5" name="Picture 4">
            <a:extLst>
              <a:ext uri="{FF2B5EF4-FFF2-40B4-BE49-F238E27FC236}">
                <a16:creationId xmlns:a16="http://schemas.microsoft.com/office/drawing/2014/main" id="{8CEBB3EA-F149-62FC-D17F-691E4472F4C5}"/>
              </a:ext>
            </a:extLst>
          </p:cNvPr>
          <p:cNvPicPr>
            <a:picLocks noChangeAspect="1"/>
          </p:cNvPicPr>
          <p:nvPr/>
        </p:nvPicPr>
        <p:blipFill>
          <a:blip r:embed="rId3"/>
          <a:stretch>
            <a:fillRect/>
          </a:stretch>
        </p:blipFill>
        <p:spPr>
          <a:xfrm>
            <a:off x="7134345" y="1489458"/>
            <a:ext cx="4534420" cy="4074102"/>
          </a:xfrm>
          <a:prstGeom prst="rect">
            <a:avLst/>
          </a:prstGeom>
        </p:spPr>
      </p:pic>
      <p:sp>
        <p:nvSpPr>
          <p:cNvPr id="6" name="Rectangle 5">
            <a:extLst>
              <a:ext uri="{FF2B5EF4-FFF2-40B4-BE49-F238E27FC236}">
                <a16:creationId xmlns:a16="http://schemas.microsoft.com/office/drawing/2014/main" id="{457E310E-D7EB-1CEB-EE61-755B6FD9CCAB}"/>
              </a:ext>
            </a:extLst>
          </p:cNvPr>
          <p:cNvSpPr/>
          <p:nvPr/>
        </p:nvSpPr>
        <p:spPr bwMode="auto">
          <a:xfrm>
            <a:off x="7134345" y="1752600"/>
            <a:ext cx="2298174" cy="3352800"/>
          </a:xfrm>
          <a:prstGeom prst="rect">
            <a:avLst/>
          </a:prstGeom>
          <a:noFill/>
          <a:ln w="57150" cap="flat" cmpd="sng" algn="ctr">
            <a:solidFill>
              <a:srgbClr val="FFC00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cxnSp>
        <p:nvCxnSpPr>
          <p:cNvPr id="9" name="Straight Arrow Connector 8">
            <a:extLst>
              <a:ext uri="{FF2B5EF4-FFF2-40B4-BE49-F238E27FC236}">
                <a16:creationId xmlns:a16="http://schemas.microsoft.com/office/drawing/2014/main" id="{C6DCB3D7-DFFA-07D6-2DB4-E7E0CC80B2B0}"/>
              </a:ext>
            </a:extLst>
          </p:cNvPr>
          <p:cNvCxnSpPr>
            <a:cxnSpLocks/>
          </p:cNvCxnSpPr>
          <p:nvPr/>
        </p:nvCxnSpPr>
        <p:spPr bwMode="auto">
          <a:xfrm flipV="1">
            <a:off x="6229978" y="4079630"/>
            <a:ext cx="1230086" cy="452177"/>
          </a:xfrm>
          <a:prstGeom prst="straightConnector1">
            <a:avLst/>
          </a:prstGeom>
          <a:solidFill>
            <a:srgbClr val="0C2D83"/>
          </a:solidFill>
          <a:ln w="12700" cap="flat" cmpd="sng" algn="ctr">
            <a:solidFill>
              <a:srgbClr val="FFC000"/>
            </a:solidFill>
            <a:prstDash val="solid"/>
            <a:round/>
            <a:headEnd type="none" w="med" len="med"/>
            <a:tailEnd type="triangle"/>
          </a:ln>
          <a:effectLst/>
        </p:spPr>
      </p:cxnSp>
      <p:sp>
        <p:nvSpPr>
          <p:cNvPr id="13" name="TextBox 12">
            <a:extLst>
              <a:ext uri="{FF2B5EF4-FFF2-40B4-BE49-F238E27FC236}">
                <a16:creationId xmlns:a16="http://schemas.microsoft.com/office/drawing/2014/main" id="{60E1EA9E-5F39-FE54-DFE0-50EB3AFA878F}"/>
              </a:ext>
            </a:extLst>
          </p:cNvPr>
          <p:cNvSpPr txBox="1"/>
          <p:nvPr/>
        </p:nvSpPr>
        <p:spPr>
          <a:xfrm>
            <a:off x="6952749" y="5694073"/>
            <a:ext cx="4460318" cy="707886"/>
          </a:xfrm>
          <a:prstGeom prst="rect">
            <a:avLst/>
          </a:prstGeom>
          <a:noFill/>
        </p:spPr>
        <p:txBody>
          <a:bodyPr wrap="square" rtlCol="0">
            <a:spAutoFit/>
          </a:bodyPr>
          <a:lstStyle/>
          <a:p>
            <a:pPr algn="l"/>
            <a:r>
              <a:rPr lang="en-US" sz="2000" b="1" i="1" dirty="0">
                <a:solidFill>
                  <a:srgbClr val="002060"/>
                </a:solidFill>
                <a:latin typeface="+mn-lt"/>
              </a:rPr>
              <a:t>* Controlled items include FSS Gift    Cards, IT&amp;T tickets, etc.</a:t>
            </a:r>
          </a:p>
        </p:txBody>
      </p:sp>
    </p:spTree>
    <p:extLst>
      <p:ext uri="{BB962C8B-B14F-4D97-AF65-F5344CB8AC3E}">
        <p14:creationId xmlns:p14="http://schemas.microsoft.com/office/powerpoint/2010/main" val="659549803"/>
      </p:ext>
    </p:extLst>
  </p:cSld>
  <p:clrMapOvr>
    <a:masterClrMapping/>
  </p:clrMapOvr>
  <p:transition spd="med"/>
</p:sld>
</file>

<file path=ppt/theme/theme1.xml><?xml version="1.0" encoding="utf-8"?>
<a:theme xmlns:a="http://schemas.openxmlformats.org/drawingml/2006/main" name="48_wingtemplate">
  <a:themeElements>
    <a:clrScheme name="">
      <a:dk1>
        <a:srgbClr val="000000"/>
      </a:dk1>
      <a:lt1>
        <a:srgbClr val="00007C"/>
      </a:lt1>
      <a:dk2>
        <a:srgbClr val="FFFF00"/>
      </a:dk2>
      <a:lt2>
        <a:srgbClr val="919191"/>
      </a:lt2>
      <a:accent1>
        <a:srgbClr val="618FFD"/>
      </a:accent1>
      <a:accent2>
        <a:srgbClr val="00AE00"/>
      </a:accent2>
      <a:accent3>
        <a:srgbClr val="AAAABF"/>
      </a:accent3>
      <a:accent4>
        <a:srgbClr val="000000"/>
      </a:accent4>
      <a:accent5>
        <a:srgbClr val="B7C6FE"/>
      </a:accent5>
      <a:accent6>
        <a:srgbClr val="009D00"/>
      </a:accent6>
      <a:hlink>
        <a:srgbClr val="FC0128"/>
      </a:hlink>
      <a:folHlink>
        <a:srgbClr val="CECECE"/>
      </a:folHlink>
    </a:clrScheme>
    <a:fontScheme name="wing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chemeClr val="accent1"/>
            </a:gs>
          </a:gsLst>
          <a:lin ang="2700000" scaled="1"/>
        </a:gra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chemeClr val="bg1"/>
            </a:gs>
            <a:gs pos="100000">
              <a:schemeClr val="accent1"/>
            </a:gs>
          </a:gsLst>
          <a:lin ang="2700000" scaled="1"/>
        </a:gra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ing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ing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ing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ing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ing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ing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ing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ingtemplate 8">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CAD8F08FC80E42A923DAE11DCBA681" ma:contentTypeVersion="4" ma:contentTypeDescription="Create a new document." ma:contentTypeScope="" ma:versionID="7e8ef30b32eb2ca282a9d467002c31f1">
  <xsd:schema xmlns:xsd="http://www.w3.org/2001/XMLSchema" xmlns:xs="http://www.w3.org/2001/XMLSchema" xmlns:p="http://schemas.microsoft.com/office/2006/metadata/properties" xmlns:ns2="1a602f4c-c88b-4129-962e-467306e2aae6" xmlns:ns3="52103879-6795-4f05-bb23-b62ef5a2d4b2" targetNamespace="http://schemas.microsoft.com/office/2006/metadata/properties" ma:root="true" ma:fieldsID="893aa293dfc606c86ac04cb57377296a" ns2:_="" ns3:_="">
    <xsd:import namespace="1a602f4c-c88b-4129-962e-467306e2aae6"/>
    <xsd:import namespace="52103879-6795-4f05-bb23-b62ef5a2d4b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602f4c-c88b-4129-962e-467306e2aa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103879-6795-4f05-bb23-b62ef5a2d4b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F3AE8F-D180-48D9-9EA5-BE7A133C5707}">
  <ds:schemaRefs>
    <ds:schemaRef ds:uri="http://schemas.openxmlformats.org/package/2006/metadata/core-properties"/>
    <ds:schemaRef ds:uri="http://schemas.microsoft.com/office/2006/documentManagement/types"/>
    <ds:schemaRef ds:uri="http://schemas.microsoft.com/office/infopath/2007/PartnerControls"/>
    <ds:schemaRef ds:uri="52103879-6795-4f05-bb23-b62ef5a2d4b2"/>
    <ds:schemaRef ds:uri="http://purl.org/dc/elements/1.1/"/>
    <ds:schemaRef ds:uri="http://schemas.microsoft.com/office/2006/metadata/properties"/>
    <ds:schemaRef ds:uri="1a602f4c-c88b-4129-962e-467306e2aae6"/>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9C540508-0568-4476-A1E3-875A00DB0BE0}">
  <ds:schemaRefs>
    <ds:schemaRef ds:uri="http://schemas.microsoft.com/office/2006/metadata/longProperties"/>
  </ds:schemaRefs>
</ds:datastoreItem>
</file>

<file path=customXml/itemProps3.xml><?xml version="1.0" encoding="utf-8"?>
<ds:datastoreItem xmlns:ds="http://schemas.openxmlformats.org/officeDocument/2006/customXml" ds:itemID="{7008C1F9-B286-49CA-B014-6BDDE1D7381B}">
  <ds:schemaRefs>
    <ds:schemaRef ds:uri="1a602f4c-c88b-4129-962e-467306e2aae6"/>
    <ds:schemaRef ds:uri="52103879-6795-4f05-bb23-b62ef5a2d4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9426D2FD-ABA0-44AD-AE1A-25A9E9E308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5622</TotalTime>
  <Words>2735</Words>
  <Application>Microsoft Office PowerPoint</Application>
  <PresentationFormat>Widescreen</PresentationFormat>
  <Paragraphs>321</Paragraphs>
  <Slides>26</Slides>
  <Notes>26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Arial Black</vt:lpstr>
      <vt:lpstr>Calibri</vt:lpstr>
      <vt:lpstr>Century Schoolbook</vt:lpstr>
      <vt:lpstr>Times New Roman</vt:lpstr>
      <vt:lpstr>48_wingtemplate</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86 FORCE SUPPORT SQUADRON RESOURCE PROTECTION OFFICE</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michael.morales</dc:creator>
  <cp:lastModifiedBy>JOHNSON, SANDRA D CIV USAF USAFE 86 FSS/FSRB</cp:lastModifiedBy>
  <cp:revision>294</cp:revision>
  <cp:lastPrinted>2023-03-13T16:47:17Z</cp:lastPrinted>
  <dcterms:created xsi:type="dcterms:W3CDTF">2011-03-07T12:22:20Z</dcterms:created>
  <dcterms:modified xsi:type="dcterms:W3CDTF">2024-02-15T12:01:16Z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MELENDEZNARVAEZ, EFRAIN SSgt USAF USAFE 86 AW/CCEA</vt:lpwstr>
  </property>
  <property fmtid="{D5CDD505-2E9C-101B-9397-08002B2CF9AE}" pid="3" name="TemplateUrl">
    <vt:lpwstr/>
  </property>
  <property fmtid="{D5CDD505-2E9C-101B-9397-08002B2CF9AE}" pid="4" name="xd_ProgID">
    <vt:lpwstr/>
  </property>
  <property fmtid="{D5CDD505-2E9C-101B-9397-08002B2CF9AE}" pid="5" name="Order">
    <vt:lpwstr>5500.00000000000</vt:lpwstr>
  </property>
  <property fmtid="{D5CDD505-2E9C-101B-9397-08002B2CF9AE}" pid="6" name="Title">
    <vt:lpwstr>Slide 1</vt:lpwstr>
  </property>
  <property fmtid="{D5CDD505-2E9C-101B-9397-08002B2CF9AE}" pid="7" name="display_urn:schemas-microsoft-com:office:office#Author">
    <vt:lpwstr>CORDELL, JONATHAN R Maj USAF USAFE 86 OSS/ADO</vt:lpwstr>
  </property>
  <property fmtid="{D5CDD505-2E9C-101B-9397-08002B2CF9AE}" pid="8" name="ContentTypeId">
    <vt:lpwstr>0x010100EBCAD8F08FC80E42A923DAE11DCBA681</vt:lpwstr>
  </property>
  <property fmtid="{D5CDD505-2E9C-101B-9397-08002B2CF9AE}" pid="9" name="xd_Signature">
    <vt:lpwstr/>
  </property>
  <property fmtid="{D5CDD505-2E9C-101B-9397-08002B2CF9AE}" pid="10" name="ComplianceAssetId">
    <vt:lpwstr/>
  </property>
  <property fmtid="{D5CDD505-2E9C-101B-9397-08002B2CF9AE}" pid="11" name="_ExtendedDescription">
    <vt:lpwstr/>
  </property>
  <property fmtid="{D5CDD505-2E9C-101B-9397-08002B2CF9AE}" pid="12" name="TriggerFlowInfo">
    <vt:lpwstr/>
  </property>
</Properties>
</file>