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7010400" cy="9296400"/>
  <p:embeddedFontLst>
    <p:embeddedFont>
      <p:font typeface="Century Schoolbook"/>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928" orient="horz"/>
        <p:guide pos="2208"/>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CenturySchoolbook-regular.fntdata"/><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enturySchoolbook-italic.fntdata"/><Relationship Id="rId25" Type="http://schemas.openxmlformats.org/officeDocument/2006/relationships/font" Target="fonts/CenturySchoolbook-bold.fntdata"/><Relationship Id="rId27" Type="http://schemas.openxmlformats.org/officeDocument/2006/relationships/font" Target="fonts/CenturySchoolbook-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6888" cy="465138"/>
          </a:xfrm>
          <a:prstGeom prst="rect">
            <a:avLst/>
          </a:prstGeom>
          <a:noFill/>
          <a:ln>
            <a:noFill/>
          </a:ln>
        </p:spPr>
        <p:txBody>
          <a:bodyPr anchorCtr="0" anchor="t" bIns="46800" lIns="93600" spcFirstLastPara="1" rIns="93600" wrap="square" tIns="468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973513" y="0"/>
            <a:ext cx="3036887" cy="465138"/>
          </a:xfrm>
          <a:prstGeom prst="rect">
            <a:avLst/>
          </a:prstGeom>
          <a:noFill/>
          <a:ln>
            <a:noFill/>
          </a:ln>
        </p:spPr>
        <p:txBody>
          <a:bodyPr anchorCtr="0" anchor="t" bIns="46800" lIns="93600" spcFirstLastPara="1" rIns="93600" wrap="square" tIns="468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33450" y="4416425"/>
            <a:ext cx="5143500" cy="4183063"/>
          </a:xfrm>
          <a:prstGeom prst="rect">
            <a:avLst/>
          </a:prstGeom>
          <a:noFill/>
          <a:ln>
            <a:noFill/>
          </a:ln>
        </p:spPr>
        <p:txBody>
          <a:bodyPr anchorCtr="0" anchor="t" bIns="46800" lIns="93600" spcFirstLastPara="1" rIns="93600" wrap="square" tIns="46800">
            <a:noAutofit/>
          </a:bodyPr>
          <a:lstStyle>
            <a:lvl1pPr indent="-228600" lvl="0" marL="4572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31263"/>
            <a:ext cx="3036888" cy="465137"/>
          </a:xfrm>
          <a:prstGeom prst="rect">
            <a:avLst/>
          </a:prstGeom>
          <a:noFill/>
          <a:ln>
            <a:noFill/>
          </a:ln>
        </p:spPr>
        <p:txBody>
          <a:bodyPr anchorCtr="0" anchor="b" bIns="46800" lIns="93600" spcFirstLastPara="1" rIns="93600" wrap="square" tIns="468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4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973513" y="8831263"/>
            <a:ext cx="3036887" cy="465137"/>
          </a:xfrm>
          <a:prstGeom prst="rect">
            <a:avLst/>
          </a:prstGeom>
          <a:noFill/>
          <a:ln>
            <a:noFill/>
          </a:ln>
        </p:spPr>
        <p:txBody>
          <a:bodyPr anchorCtr="0" anchor="b" bIns="46800" lIns="93600" spcFirstLastPara="1" rIns="93600" wrap="square" tIns="468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p1:notes"/>
          <p:cNvSpPr txBox="1"/>
          <p:nvPr>
            <p:ph idx="12" type="sldNum"/>
          </p:nvPr>
        </p:nvSpPr>
        <p:spPr>
          <a:xfrm>
            <a:off x="3973513" y="8831263"/>
            <a:ext cx="3036887" cy="465137"/>
          </a:xfrm>
          <a:prstGeom prst="rect">
            <a:avLst/>
          </a:prstGeom>
          <a:noFill/>
          <a:ln>
            <a:noFill/>
          </a:ln>
        </p:spPr>
        <p:txBody>
          <a:bodyPr anchorCtr="0" anchor="b" bIns="46800" lIns="93600" spcFirstLastPara="1" rIns="93600" wrap="square" tIns="46800">
            <a:noAutofit/>
          </a:bodyPr>
          <a:lstStyle/>
          <a:p>
            <a:pPr indent="0" lvl="0" marL="0" rtl="0" algn="r">
              <a:spcBef>
                <a:spcPts val="0"/>
              </a:spcBef>
              <a:spcAft>
                <a:spcPts val="0"/>
              </a:spcAft>
              <a:buNone/>
            </a:pPr>
            <a:fld id="{00000000-1234-1234-1234-123412341234}" type="slidenum">
              <a:rPr lang="en-US"/>
              <a:t>‹#›</a:t>
            </a:fld>
            <a:endParaRPr/>
          </a:p>
        </p:txBody>
      </p:sp>
      <p:sp>
        <p:nvSpPr>
          <p:cNvPr id="44" name="Google Shape;44;p1: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 name="Google Shape;45;p1:notes"/>
          <p:cNvSpPr txBox="1"/>
          <p:nvPr>
            <p:ph idx="1" type="body"/>
          </p:nvPr>
        </p:nvSpPr>
        <p:spPr>
          <a:xfrm>
            <a:off x="701675" y="4416425"/>
            <a:ext cx="5608638" cy="4183063"/>
          </a:xfrm>
          <a:prstGeom prst="rect">
            <a:avLst/>
          </a:prstGeom>
          <a:noFill/>
          <a:ln>
            <a:noFill/>
          </a:ln>
        </p:spPr>
        <p:txBody>
          <a:bodyPr anchorCtr="0" anchor="t" bIns="46800" lIns="93600" spcFirstLastPara="1" rIns="93600" wrap="square" tIns="468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0: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98" name="Google Shape;98;p10: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11: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05" name="Google Shape;105;p11: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2: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12" name="Google Shape;112;p12: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3: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19" name="Google Shape;119;p13: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14: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26" name="Google Shape;126;p14: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5: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32" name="Google Shape;132;p15: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6: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38" name="Google Shape;138;p16: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7: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44" name="Google Shape;144;p17: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8: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150" name="Google Shape;150;p18: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2: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50" name="Google Shape;50;p2: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3: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56" name="Google Shape;56;p3: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4: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62" name="Google Shape;62;p4: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5: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68" name="Google Shape;68;p5: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6: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74" name="Google Shape;74;p6: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7: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80" name="Google Shape;80;p7: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8: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86" name="Google Shape;86;p8: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9:notes"/>
          <p:cNvSpPr txBox="1"/>
          <p:nvPr>
            <p:ph idx="1" type="body"/>
          </p:nvPr>
        </p:nvSpPr>
        <p:spPr>
          <a:xfrm>
            <a:off x="933450" y="4416425"/>
            <a:ext cx="5143500" cy="4183063"/>
          </a:xfrm>
          <a:prstGeom prst="rect">
            <a:avLst/>
          </a:prstGeom>
        </p:spPr>
        <p:txBody>
          <a:bodyPr anchorCtr="0" anchor="t" bIns="46800" lIns="93600" spcFirstLastPara="1" rIns="93600" wrap="square" tIns="46800">
            <a:noAutofit/>
          </a:bodyPr>
          <a:lstStyle/>
          <a:p>
            <a:pPr indent="0" lvl="0" marL="0" rtl="0" algn="l">
              <a:spcBef>
                <a:spcPts val="360"/>
              </a:spcBef>
              <a:spcAft>
                <a:spcPts val="0"/>
              </a:spcAft>
              <a:buNone/>
            </a:pPr>
            <a:r>
              <a:t/>
            </a:r>
            <a:endParaRPr/>
          </a:p>
        </p:txBody>
      </p:sp>
      <p:sp>
        <p:nvSpPr>
          <p:cNvPr id="92" name="Google Shape;92;p9:notes"/>
          <p:cNvSpPr/>
          <p:nvPr>
            <p:ph idx="2" type="sldImg"/>
          </p:nvPr>
        </p:nvSpPr>
        <p:spPr>
          <a:xfrm>
            <a:off x="1181100" y="696913"/>
            <a:ext cx="4649788"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png"/><Relationship Id="rId4"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6.png"/><Relationship Id="rId4"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7" name="Shape 17"/>
        <p:cNvGrpSpPr/>
        <p:nvPr/>
      </p:nvGrpSpPr>
      <p:grpSpPr>
        <a:xfrm>
          <a:off x="0" y="0"/>
          <a:ext cx="0" cy="0"/>
          <a:chOff x="0" y="0"/>
          <a:chExt cx="0" cy="0"/>
        </a:xfrm>
      </p:grpSpPr>
      <p:grpSp>
        <p:nvGrpSpPr>
          <p:cNvPr id="18" name="Google Shape;18;p2"/>
          <p:cNvGrpSpPr/>
          <p:nvPr/>
        </p:nvGrpSpPr>
        <p:grpSpPr>
          <a:xfrm>
            <a:off x="419100" y="3581400"/>
            <a:ext cx="3305175" cy="2722563"/>
            <a:chOff x="264" y="2256"/>
            <a:chExt cx="2082" cy="1715"/>
          </a:xfrm>
        </p:grpSpPr>
        <p:pic>
          <p:nvPicPr>
            <p:cNvPr descr="afsymbol" id="19" name="Google Shape;19;p2"/>
            <p:cNvPicPr preferRelativeResize="0"/>
            <p:nvPr/>
          </p:nvPicPr>
          <p:blipFill rotWithShape="1">
            <a:blip r:embed="rId2">
              <a:alphaModFix/>
            </a:blip>
            <a:srcRect b="0" l="0" r="0" t="0"/>
            <a:stretch/>
          </p:blipFill>
          <p:spPr>
            <a:xfrm>
              <a:off x="264" y="2330"/>
              <a:ext cx="2082" cy="1641"/>
            </a:xfrm>
            <a:prstGeom prst="rect">
              <a:avLst/>
            </a:prstGeom>
            <a:noFill/>
            <a:ln>
              <a:noFill/>
            </a:ln>
          </p:spPr>
        </p:pic>
        <p:pic>
          <p:nvPicPr>
            <p:cNvPr descr="AFShield" id="20" name="Google Shape;20;p2"/>
            <p:cNvPicPr preferRelativeResize="0"/>
            <p:nvPr/>
          </p:nvPicPr>
          <p:blipFill rotWithShape="1">
            <a:blip r:embed="rId3">
              <a:alphaModFix/>
            </a:blip>
            <a:srcRect b="0" l="0" r="0" t="0"/>
            <a:stretch/>
          </p:blipFill>
          <p:spPr>
            <a:xfrm>
              <a:off x="561" y="2256"/>
              <a:ext cx="1488" cy="1382"/>
            </a:xfrm>
            <a:prstGeom prst="rect">
              <a:avLst/>
            </a:prstGeom>
            <a:noFill/>
            <a:ln>
              <a:noFill/>
            </a:ln>
          </p:spPr>
        </p:pic>
      </p:grpSp>
      <p:sp>
        <p:nvSpPr>
          <p:cNvPr id="21" name="Google Shape;21;p2"/>
          <p:cNvSpPr txBox="1"/>
          <p:nvPr>
            <p:ph idx="1" type="subTitle"/>
          </p:nvPr>
        </p:nvSpPr>
        <p:spPr>
          <a:xfrm>
            <a:off x="4495800" y="4973637"/>
            <a:ext cx="4191000" cy="1427163"/>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600"/>
              <a:buFont typeface="Noto Sans Symbols"/>
              <a:buNone/>
              <a:defRPr sz="2000"/>
            </a:lvl1pPr>
            <a:lvl2pPr lvl="1" algn="l">
              <a:spcBef>
                <a:spcPts val="360"/>
              </a:spcBef>
              <a:spcAft>
                <a:spcPts val="0"/>
              </a:spcAft>
              <a:buSzPts val="1440"/>
              <a:buChar char="■"/>
              <a:defRPr/>
            </a:lvl2pPr>
            <a:lvl3pPr lvl="2" algn="l">
              <a:spcBef>
                <a:spcPts val="360"/>
              </a:spcBef>
              <a:spcAft>
                <a:spcPts val="0"/>
              </a:spcAft>
              <a:buSzPts val="1440"/>
              <a:buChar char="■"/>
              <a:defRPr/>
            </a:lvl3pPr>
            <a:lvl4pPr lvl="3" algn="l">
              <a:spcBef>
                <a:spcPts val="360"/>
              </a:spcBef>
              <a:spcAft>
                <a:spcPts val="0"/>
              </a:spcAft>
              <a:buSzPts val="1440"/>
              <a:buChar char="■"/>
              <a:defRPr/>
            </a:lvl4pPr>
            <a:lvl5pPr lvl="4" algn="l">
              <a:spcBef>
                <a:spcPts val="360"/>
              </a:spcBef>
              <a:spcAft>
                <a:spcPts val="0"/>
              </a:spcAft>
              <a:buSzPts val="1440"/>
              <a:buChar char="■"/>
              <a:defRPr/>
            </a:lvl5pPr>
            <a:lvl6pPr lvl="5" algn="l">
              <a:spcBef>
                <a:spcPts val="360"/>
              </a:spcBef>
              <a:spcAft>
                <a:spcPts val="0"/>
              </a:spcAft>
              <a:buSzPts val="1440"/>
              <a:buChar char="■"/>
              <a:defRPr/>
            </a:lvl6pPr>
            <a:lvl7pPr lvl="6" algn="l">
              <a:spcBef>
                <a:spcPts val="360"/>
              </a:spcBef>
              <a:spcAft>
                <a:spcPts val="0"/>
              </a:spcAft>
              <a:buSzPts val="1440"/>
              <a:buChar char="■"/>
              <a:defRPr/>
            </a:lvl7pPr>
            <a:lvl8pPr lvl="7" algn="l">
              <a:spcBef>
                <a:spcPts val="360"/>
              </a:spcBef>
              <a:spcAft>
                <a:spcPts val="0"/>
              </a:spcAft>
              <a:buSzPts val="1440"/>
              <a:buChar char="■"/>
              <a:defRPr/>
            </a:lvl8pPr>
            <a:lvl9pPr lvl="8" algn="l">
              <a:spcBef>
                <a:spcPts val="360"/>
              </a:spcBef>
              <a:spcAft>
                <a:spcPts val="0"/>
              </a:spcAft>
              <a:buSzPts val="1440"/>
              <a:buChar char="■"/>
              <a:defRPr/>
            </a:lvl9pPr>
          </a:lstStyle>
          <a:p/>
        </p:txBody>
      </p:sp>
      <p:sp>
        <p:nvSpPr>
          <p:cNvPr id="22" name="Google Shape;22;p2"/>
          <p:cNvSpPr txBox="1"/>
          <p:nvPr>
            <p:ph type="ctrTitle"/>
          </p:nvPr>
        </p:nvSpPr>
        <p:spPr>
          <a:xfrm>
            <a:off x="3352800" y="2266950"/>
            <a:ext cx="5410200" cy="1238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sz="4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descr="C:\Users\Elizabeth.M.Snyder\Desktop\72 ABW shield (color).jpg" id="23" name="Google Shape;23;p2"/>
          <p:cNvPicPr preferRelativeResize="0"/>
          <p:nvPr/>
        </p:nvPicPr>
        <p:blipFill rotWithShape="1">
          <a:blip r:embed="rId4">
            <a:alphaModFix/>
          </a:blip>
          <a:srcRect b="0" l="0" r="0" t="0"/>
          <a:stretch/>
        </p:blipFill>
        <p:spPr>
          <a:xfrm>
            <a:off x="1447800" y="2819400"/>
            <a:ext cx="1295400" cy="1295400"/>
          </a:xfrm>
          <a:prstGeom prst="rect">
            <a:avLst/>
          </a:prstGeom>
          <a:noFill/>
          <a:ln>
            <a:noFill/>
          </a:ln>
        </p:spPr>
      </p:pic>
      <p:cxnSp>
        <p:nvCxnSpPr>
          <p:cNvPr id="24" name="Google Shape;24;p2"/>
          <p:cNvCxnSpPr/>
          <p:nvPr/>
        </p:nvCxnSpPr>
        <p:spPr>
          <a:xfrm>
            <a:off x="381000" y="6451600"/>
            <a:ext cx="8382000" cy="0"/>
          </a:xfrm>
          <a:prstGeom prst="straightConnector1">
            <a:avLst/>
          </a:prstGeom>
          <a:noFill/>
          <a:ln cap="flat" cmpd="sng" w="57150">
            <a:solidFill>
              <a:srgbClr val="0C2D83"/>
            </a:solidFill>
            <a:prstDash val="solid"/>
            <a:round/>
            <a:headEnd len="med" w="med" type="none"/>
            <a:tailEnd len="med" w="med" type="none"/>
          </a:ln>
        </p:spPr>
      </p:cxnSp>
      <p:cxnSp>
        <p:nvCxnSpPr>
          <p:cNvPr id="25" name="Google Shape;25;p2"/>
          <p:cNvCxnSpPr/>
          <p:nvPr/>
        </p:nvCxnSpPr>
        <p:spPr>
          <a:xfrm>
            <a:off x="381000" y="1231900"/>
            <a:ext cx="8382000" cy="0"/>
          </a:xfrm>
          <a:prstGeom prst="straightConnector1">
            <a:avLst/>
          </a:prstGeom>
          <a:noFill/>
          <a:ln cap="flat" cmpd="sng" w="57150">
            <a:solidFill>
              <a:srgbClr val="0C2D83"/>
            </a:solidFill>
            <a:prstDash val="solid"/>
            <a:round/>
            <a:headEnd len="med" w="med" type="none"/>
            <a:tailEnd len="med" w="med" type="none"/>
          </a:ln>
        </p:spPr>
      </p:cxnSp>
      <p:sp>
        <p:nvSpPr>
          <p:cNvPr id="26" name="Google Shape;26;p2"/>
          <p:cNvSpPr txBox="1"/>
          <p:nvPr/>
        </p:nvSpPr>
        <p:spPr>
          <a:xfrm>
            <a:off x="2446338" y="500063"/>
            <a:ext cx="4197350" cy="6413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3600" u="none" cap="none" strike="noStrike">
                <a:solidFill>
                  <a:srgbClr val="000000"/>
                </a:solidFill>
                <a:latin typeface="Arial"/>
                <a:ea typeface="Arial"/>
                <a:cs typeface="Arial"/>
                <a:sym typeface="Arial"/>
              </a:rPr>
              <a:t>72d Air Base Wing</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3"/>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3"/>
          <p:cNvSpPr txBox="1"/>
          <p:nvPr>
            <p:ph idx="1" type="body"/>
          </p:nvPr>
        </p:nvSpPr>
        <p:spPr>
          <a:xfrm>
            <a:off x="533400" y="1524000"/>
            <a:ext cx="8131175" cy="4324350"/>
          </a:xfrm>
          <a:prstGeom prst="rect">
            <a:avLst/>
          </a:prstGeom>
          <a:noFill/>
          <a:ln>
            <a:noFill/>
          </a:ln>
        </p:spPr>
        <p:txBody>
          <a:bodyPr anchorCtr="0" anchor="t" bIns="45700" lIns="91425" spcFirstLastPara="1" rIns="91425" wrap="square" tIns="45700">
            <a:noAutofit/>
          </a:bodyPr>
          <a:lstStyle>
            <a:lvl1pPr indent="-330200" lvl="0" marL="457200" algn="l">
              <a:spcBef>
                <a:spcPts val="400"/>
              </a:spcBef>
              <a:spcAft>
                <a:spcPts val="0"/>
              </a:spcAft>
              <a:buSzPts val="1600"/>
              <a:buChar char="■"/>
              <a:defRPr sz="2000"/>
            </a:lvl1pPr>
            <a:lvl2pPr indent="-330200" lvl="1" marL="914400" algn="l">
              <a:spcBef>
                <a:spcPts val="400"/>
              </a:spcBef>
              <a:spcAft>
                <a:spcPts val="0"/>
              </a:spcAft>
              <a:buSzPts val="1600"/>
              <a:buChar char="■"/>
              <a:defRPr sz="2000"/>
            </a:lvl2pPr>
            <a:lvl3pPr indent="-330200" lvl="2" marL="1371600" algn="l">
              <a:spcBef>
                <a:spcPts val="400"/>
              </a:spcBef>
              <a:spcAft>
                <a:spcPts val="0"/>
              </a:spcAft>
              <a:buSzPts val="1600"/>
              <a:buChar char="■"/>
              <a:defRPr sz="2000"/>
            </a:lvl3pPr>
            <a:lvl4pPr indent="-330200" lvl="3" marL="1828800" algn="l">
              <a:spcBef>
                <a:spcPts val="400"/>
              </a:spcBef>
              <a:spcAft>
                <a:spcPts val="0"/>
              </a:spcAft>
              <a:buSzPts val="1600"/>
              <a:buChar char="■"/>
              <a:defRPr b="1"/>
            </a:lvl4pPr>
            <a:lvl5pPr indent="-330200" lvl="4" marL="2286000" algn="l">
              <a:spcBef>
                <a:spcPts val="400"/>
              </a:spcBef>
              <a:spcAft>
                <a:spcPts val="0"/>
              </a:spcAft>
              <a:buSzPts val="1600"/>
              <a:buChar char="■"/>
              <a:defRPr b="1"/>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20040" lvl="7" marL="3657600" algn="l">
              <a:spcBef>
                <a:spcPts val="360"/>
              </a:spcBef>
              <a:spcAft>
                <a:spcPts val="0"/>
              </a:spcAft>
              <a:buSzPts val="1440"/>
              <a:buChar char="■"/>
              <a:defRPr/>
            </a:lvl8pPr>
            <a:lvl9pPr indent="-320040" lvl="8" marL="4114800" algn="l">
              <a:spcBef>
                <a:spcPts val="360"/>
              </a:spcBef>
              <a:spcAft>
                <a:spcPts val="0"/>
              </a:spcAft>
              <a:buSzPts val="144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4"/>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showMasterSp="0">
  <p:cSld name="1_Title Slide">
    <p:spTree>
      <p:nvGrpSpPr>
        <p:cNvPr id="32" name="Shape 32"/>
        <p:cNvGrpSpPr/>
        <p:nvPr/>
      </p:nvGrpSpPr>
      <p:grpSpPr>
        <a:xfrm>
          <a:off x="0" y="0"/>
          <a:ext cx="0" cy="0"/>
          <a:chOff x="0" y="0"/>
          <a:chExt cx="0" cy="0"/>
        </a:xfrm>
      </p:grpSpPr>
      <p:grpSp>
        <p:nvGrpSpPr>
          <p:cNvPr id="33" name="Google Shape;33;p5"/>
          <p:cNvGrpSpPr/>
          <p:nvPr/>
        </p:nvGrpSpPr>
        <p:grpSpPr>
          <a:xfrm>
            <a:off x="419100" y="3581400"/>
            <a:ext cx="3305175" cy="2722563"/>
            <a:chOff x="264" y="2256"/>
            <a:chExt cx="2082" cy="1715"/>
          </a:xfrm>
        </p:grpSpPr>
        <p:pic>
          <p:nvPicPr>
            <p:cNvPr descr="afsymbol" id="34" name="Google Shape;34;p5"/>
            <p:cNvPicPr preferRelativeResize="0"/>
            <p:nvPr/>
          </p:nvPicPr>
          <p:blipFill rotWithShape="1">
            <a:blip r:embed="rId2">
              <a:alphaModFix/>
            </a:blip>
            <a:srcRect b="0" l="0" r="0" t="0"/>
            <a:stretch/>
          </p:blipFill>
          <p:spPr>
            <a:xfrm>
              <a:off x="264" y="2330"/>
              <a:ext cx="2082" cy="1641"/>
            </a:xfrm>
            <a:prstGeom prst="rect">
              <a:avLst/>
            </a:prstGeom>
            <a:noFill/>
            <a:ln>
              <a:noFill/>
            </a:ln>
          </p:spPr>
        </p:pic>
        <p:pic>
          <p:nvPicPr>
            <p:cNvPr descr="AFShield" id="35" name="Google Shape;35;p5"/>
            <p:cNvPicPr preferRelativeResize="0"/>
            <p:nvPr/>
          </p:nvPicPr>
          <p:blipFill rotWithShape="1">
            <a:blip r:embed="rId3">
              <a:alphaModFix/>
            </a:blip>
            <a:srcRect b="0" l="0" r="0" t="0"/>
            <a:stretch/>
          </p:blipFill>
          <p:spPr>
            <a:xfrm>
              <a:off x="561" y="2256"/>
              <a:ext cx="1488" cy="1382"/>
            </a:xfrm>
            <a:prstGeom prst="rect">
              <a:avLst/>
            </a:prstGeom>
            <a:noFill/>
            <a:ln>
              <a:noFill/>
            </a:ln>
          </p:spPr>
        </p:pic>
      </p:grpSp>
      <p:cxnSp>
        <p:nvCxnSpPr>
          <p:cNvPr id="36" name="Google Shape;36;p5"/>
          <p:cNvCxnSpPr/>
          <p:nvPr/>
        </p:nvCxnSpPr>
        <p:spPr>
          <a:xfrm>
            <a:off x="381000" y="6451600"/>
            <a:ext cx="8382000" cy="0"/>
          </a:xfrm>
          <a:prstGeom prst="straightConnector1">
            <a:avLst/>
          </a:prstGeom>
          <a:noFill/>
          <a:ln cap="flat" cmpd="sng" w="57150">
            <a:solidFill>
              <a:srgbClr val="0C2D83"/>
            </a:solidFill>
            <a:prstDash val="solid"/>
            <a:round/>
            <a:headEnd len="med" w="med" type="none"/>
            <a:tailEnd len="med" w="med" type="none"/>
          </a:ln>
        </p:spPr>
      </p:cxnSp>
      <p:sp>
        <p:nvSpPr>
          <p:cNvPr id="37" name="Google Shape;37;p5"/>
          <p:cNvSpPr txBox="1"/>
          <p:nvPr/>
        </p:nvSpPr>
        <p:spPr>
          <a:xfrm>
            <a:off x="2446338" y="500063"/>
            <a:ext cx="4197350" cy="6413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3600" u="none" cap="none" strike="noStrike">
                <a:solidFill>
                  <a:srgbClr val="000000"/>
                </a:solidFill>
                <a:latin typeface="Arial"/>
                <a:ea typeface="Arial"/>
                <a:cs typeface="Arial"/>
                <a:sym typeface="Arial"/>
              </a:rPr>
              <a:t>72d Air Base Wing</a:t>
            </a:r>
            <a:endParaRPr/>
          </a:p>
        </p:txBody>
      </p:sp>
      <p:cxnSp>
        <p:nvCxnSpPr>
          <p:cNvPr id="38" name="Google Shape;38;p5"/>
          <p:cNvCxnSpPr/>
          <p:nvPr/>
        </p:nvCxnSpPr>
        <p:spPr>
          <a:xfrm>
            <a:off x="381000" y="1231900"/>
            <a:ext cx="8382000" cy="0"/>
          </a:xfrm>
          <a:prstGeom prst="straightConnector1">
            <a:avLst/>
          </a:prstGeom>
          <a:noFill/>
          <a:ln cap="flat" cmpd="sng" w="57150">
            <a:solidFill>
              <a:srgbClr val="0C2D83"/>
            </a:solidFill>
            <a:prstDash val="solid"/>
            <a:round/>
            <a:headEnd len="med" w="med" type="none"/>
            <a:tailEnd len="med" w="med" type="none"/>
          </a:ln>
        </p:spPr>
      </p:cxnSp>
      <p:sp>
        <p:nvSpPr>
          <p:cNvPr id="39" name="Google Shape;39;p5"/>
          <p:cNvSpPr txBox="1"/>
          <p:nvPr>
            <p:ph type="ctrTitle"/>
          </p:nvPr>
        </p:nvSpPr>
        <p:spPr>
          <a:xfrm>
            <a:off x="3048000" y="1962150"/>
            <a:ext cx="5562600" cy="1238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sz="4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descr="C:\Users\Elizabeth.M.Snyder\Desktop\72 ABW shield (color).jpg" id="40" name="Google Shape;40;p5"/>
          <p:cNvPicPr preferRelativeResize="0"/>
          <p:nvPr/>
        </p:nvPicPr>
        <p:blipFill rotWithShape="1">
          <a:blip r:embed="rId4">
            <a:alphaModFix/>
          </a:blip>
          <a:srcRect b="0" l="0" r="0" t="0"/>
          <a:stretch/>
        </p:blipFill>
        <p:spPr>
          <a:xfrm>
            <a:off x="1600200" y="3124200"/>
            <a:ext cx="990600" cy="990600"/>
          </a:xfrm>
          <a:prstGeom prst="rect">
            <a:avLst/>
          </a:prstGeom>
          <a:noFill/>
          <a:ln>
            <a:noFill/>
          </a:ln>
        </p:spPr>
      </p:pic>
      <p:sp>
        <p:nvSpPr>
          <p:cNvPr id="41" name="Google Shape;41;p5"/>
          <p:cNvSpPr txBox="1"/>
          <p:nvPr>
            <p:ph idx="1" type="subTitle"/>
          </p:nvPr>
        </p:nvSpPr>
        <p:spPr>
          <a:xfrm>
            <a:off x="5562600" y="4953000"/>
            <a:ext cx="3200400" cy="1447800"/>
          </a:xfrm>
          <a:prstGeom prst="rect">
            <a:avLst/>
          </a:prstGeom>
          <a:noFill/>
          <a:ln>
            <a:noFill/>
          </a:ln>
        </p:spPr>
        <p:txBody>
          <a:bodyPr anchorCtr="0" anchor="t" bIns="45700" lIns="91425" spcFirstLastPara="1" rIns="91425" wrap="square" tIns="45700">
            <a:noAutofit/>
          </a:bodyPr>
          <a:lstStyle>
            <a:lvl1pPr lvl="0" algn="l">
              <a:spcBef>
                <a:spcPts val="400"/>
              </a:spcBef>
              <a:spcAft>
                <a:spcPts val="0"/>
              </a:spcAft>
              <a:buSzPts val="1600"/>
              <a:buNone/>
              <a:defRPr/>
            </a:lvl1pPr>
            <a:lvl2pPr lvl="1" algn="l">
              <a:spcBef>
                <a:spcPts val="360"/>
              </a:spcBef>
              <a:spcAft>
                <a:spcPts val="0"/>
              </a:spcAft>
              <a:buSzPts val="1440"/>
              <a:buChar char="■"/>
              <a:defRPr/>
            </a:lvl2pPr>
            <a:lvl3pPr lvl="2" algn="l">
              <a:spcBef>
                <a:spcPts val="360"/>
              </a:spcBef>
              <a:spcAft>
                <a:spcPts val="0"/>
              </a:spcAft>
              <a:buSzPts val="1440"/>
              <a:buChar char="■"/>
              <a:defRPr/>
            </a:lvl3pPr>
            <a:lvl4pPr lvl="3" algn="l">
              <a:spcBef>
                <a:spcPts val="360"/>
              </a:spcBef>
              <a:spcAft>
                <a:spcPts val="0"/>
              </a:spcAft>
              <a:buSzPts val="1440"/>
              <a:buChar char="■"/>
              <a:defRPr/>
            </a:lvl4pPr>
            <a:lvl5pPr lvl="4" algn="l">
              <a:spcBef>
                <a:spcPts val="360"/>
              </a:spcBef>
              <a:spcAft>
                <a:spcPts val="0"/>
              </a:spcAft>
              <a:buSzPts val="1440"/>
              <a:buChar char="■"/>
              <a:defRPr/>
            </a:lvl5pPr>
            <a:lvl6pPr lvl="5" algn="l">
              <a:spcBef>
                <a:spcPts val="360"/>
              </a:spcBef>
              <a:spcAft>
                <a:spcPts val="0"/>
              </a:spcAft>
              <a:buSzPts val="1440"/>
              <a:buChar char="■"/>
              <a:defRPr/>
            </a:lvl6pPr>
            <a:lvl7pPr lvl="6" algn="l">
              <a:spcBef>
                <a:spcPts val="360"/>
              </a:spcBef>
              <a:spcAft>
                <a:spcPts val="0"/>
              </a:spcAft>
              <a:buSzPts val="1440"/>
              <a:buChar char="■"/>
              <a:defRPr/>
            </a:lvl7pPr>
            <a:lvl8pPr lvl="7" algn="l">
              <a:spcBef>
                <a:spcPts val="360"/>
              </a:spcBef>
              <a:spcAft>
                <a:spcPts val="0"/>
              </a:spcAft>
              <a:buSzPts val="1440"/>
              <a:buChar char="■"/>
              <a:defRPr/>
            </a:lvl8pPr>
            <a:lvl9pPr lvl="8" algn="l">
              <a:spcBef>
                <a:spcPts val="360"/>
              </a:spcBef>
              <a:spcAft>
                <a:spcPts val="0"/>
              </a:spcAft>
              <a:buSzPts val="144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image" Target="../media/image8.jp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idx="1" type="body"/>
          </p:nvPr>
        </p:nvSpPr>
        <p:spPr>
          <a:xfrm>
            <a:off x="533400" y="1524000"/>
            <a:ext cx="8131175" cy="4324350"/>
          </a:xfrm>
          <a:prstGeom prst="rect">
            <a:avLst/>
          </a:prstGeom>
          <a:noFill/>
          <a:ln>
            <a:noFill/>
          </a:ln>
        </p:spPr>
        <p:txBody>
          <a:bodyPr anchorCtr="0" anchor="t" bIns="45700" lIns="91425" spcFirstLastPara="1" rIns="91425" wrap="square" tIns="45700">
            <a:noAutofit/>
          </a:bodyPr>
          <a:lstStyle>
            <a:lvl1pPr indent="-330200" lvl="0" marL="457200" marR="0" rtl="0" algn="l">
              <a:spcBef>
                <a:spcPts val="400"/>
              </a:spcBef>
              <a:spcAft>
                <a:spcPts val="0"/>
              </a:spcAft>
              <a:buClr>
                <a:srgbClr val="151C77"/>
              </a:buClr>
              <a:buSzPts val="1600"/>
              <a:buFont typeface="Noto Sans Symbols"/>
              <a:buChar char="■"/>
              <a:defRPr b="1" i="0" sz="2000" u="none" cap="none" strike="noStrike">
                <a:solidFill>
                  <a:schemeClr val="dk1"/>
                </a:solidFill>
                <a:latin typeface="Arial"/>
                <a:ea typeface="Arial"/>
                <a:cs typeface="Arial"/>
                <a:sym typeface="Arial"/>
              </a:defRPr>
            </a:lvl1pPr>
            <a:lvl2pPr indent="-330200" lvl="1" marL="914400" marR="0" rtl="0" algn="l">
              <a:spcBef>
                <a:spcPts val="400"/>
              </a:spcBef>
              <a:spcAft>
                <a:spcPts val="0"/>
              </a:spcAft>
              <a:buClr>
                <a:srgbClr val="151C77"/>
              </a:buClr>
              <a:buSzPts val="1600"/>
              <a:buFont typeface="Noto Sans Symbols"/>
              <a:buChar char="■"/>
              <a:defRPr b="1" i="0" sz="2000" u="none" cap="none" strike="noStrike">
                <a:solidFill>
                  <a:schemeClr val="dk1"/>
                </a:solidFill>
                <a:latin typeface="Arial"/>
                <a:ea typeface="Arial"/>
                <a:cs typeface="Arial"/>
                <a:sym typeface="Arial"/>
              </a:defRPr>
            </a:lvl2pPr>
            <a:lvl3pPr indent="-330200" lvl="2" marL="1371600" marR="0" rtl="0" algn="l">
              <a:spcBef>
                <a:spcPts val="400"/>
              </a:spcBef>
              <a:spcAft>
                <a:spcPts val="0"/>
              </a:spcAft>
              <a:buClr>
                <a:srgbClr val="151C77"/>
              </a:buClr>
              <a:buSzPts val="1600"/>
              <a:buFont typeface="Noto Sans Symbols"/>
              <a:buChar char="■"/>
              <a:defRPr b="1" i="0" sz="2000" u="none" cap="none" strike="noStrike">
                <a:solidFill>
                  <a:schemeClr val="dk1"/>
                </a:solidFill>
                <a:latin typeface="Arial"/>
                <a:ea typeface="Arial"/>
                <a:cs typeface="Arial"/>
                <a:sym typeface="Arial"/>
              </a:defRPr>
            </a:lvl3pPr>
            <a:lvl4pPr indent="-330200" lvl="3" marL="1828800" marR="0" rtl="0" algn="l">
              <a:spcBef>
                <a:spcPts val="400"/>
              </a:spcBef>
              <a:spcAft>
                <a:spcPts val="0"/>
              </a:spcAft>
              <a:buClr>
                <a:srgbClr val="003399"/>
              </a:buClr>
              <a:buSzPts val="1600"/>
              <a:buFont typeface="Noto Sans Symbols"/>
              <a:buChar char="■"/>
              <a:defRPr b="0" i="0" sz="2000" u="none" cap="none" strike="noStrike">
                <a:solidFill>
                  <a:schemeClr val="dk1"/>
                </a:solidFill>
                <a:latin typeface="Arial"/>
                <a:ea typeface="Arial"/>
                <a:cs typeface="Arial"/>
                <a:sym typeface="Arial"/>
              </a:defRPr>
            </a:lvl4pPr>
            <a:lvl5pPr indent="-330200" lvl="4" marL="2286000" marR="0" rtl="0" algn="l">
              <a:spcBef>
                <a:spcPts val="400"/>
              </a:spcBef>
              <a:spcAft>
                <a:spcPts val="0"/>
              </a:spcAft>
              <a:buClr>
                <a:srgbClr val="003399"/>
              </a:buClr>
              <a:buSzPts val="1600"/>
              <a:buFont typeface="Noto Sans Symbols"/>
              <a:buChar char="■"/>
              <a:defRPr b="0" i="0" sz="2000" u="none" cap="none" strike="noStrike">
                <a:solidFill>
                  <a:schemeClr val="dk1"/>
                </a:solidFill>
                <a:latin typeface="Arial"/>
                <a:ea typeface="Arial"/>
                <a:cs typeface="Arial"/>
                <a:sym typeface="Arial"/>
              </a:defRPr>
            </a:lvl5pPr>
            <a:lvl6pPr indent="-330200" lvl="5" marL="2743200" marR="0" rtl="0" algn="l">
              <a:spcBef>
                <a:spcPts val="400"/>
              </a:spcBef>
              <a:spcAft>
                <a:spcPts val="0"/>
              </a:spcAft>
              <a:buClr>
                <a:srgbClr val="003399"/>
              </a:buClr>
              <a:buSzPts val="1600"/>
              <a:buFont typeface="Noto Sans Symbols"/>
              <a:buChar char="■"/>
              <a:defRPr b="0" i="0" sz="2000" u="none" cap="none" strike="noStrike">
                <a:solidFill>
                  <a:schemeClr val="dk1"/>
                </a:solidFill>
                <a:latin typeface="Arial"/>
                <a:ea typeface="Arial"/>
                <a:cs typeface="Arial"/>
                <a:sym typeface="Arial"/>
              </a:defRPr>
            </a:lvl6pPr>
            <a:lvl7pPr indent="-330200" lvl="6" marL="3200400" marR="0" rtl="0" algn="l">
              <a:spcBef>
                <a:spcPts val="400"/>
              </a:spcBef>
              <a:spcAft>
                <a:spcPts val="0"/>
              </a:spcAft>
              <a:buClr>
                <a:srgbClr val="003399"/>
              </a:buClr>
              <a:buSzPts val="1600"/>
              <a:buFont typeface="Noto Sans Symbols"/>
              <a:buChar char="■"/>
              <a:defRPr b="0" i="0" sz="2000" u="none" cap="none" strike="noStrike">
                <a:solidFill>
                  <a:schemeClr val="dk1"/>
                </a:solidFill>
                <a:latin typeface="Arial"/>
                <a:ea typeface="Arial"/>
                <a:cs typeface="Arial"/>
                <a:sym typeface="Arial"/>
              </a:defRPr>
            </a:lvl7pPr>
            <a:lvl8pPr indent="-330200" lvl="7" marL="3657600" marR="0" rtl="0" algn="l">
              <a:spcBef>
                <a:spcPts val="400"/>
              </a:spcBef>
              <a:spcAft>
                <a:spcPts val="0"/>
              </a:spcAft>
              <a:buClr>
                <a:srgbClr val="003399"/>
              </a:buClr>
              <a:buSzPts val="1600"/>
              <a:buFont typeface="Noto Sans Symbols"/>
              <a:buChar char="■"/>
              <a:defRPr b="0" i="0" sz="2000" u="none" cap="none" strike="noStrike">
                <a:solidFill>
                  <a:schemeClr val="dk1"/>
                </a:solidFill>
                <a:latin typeface="Arial"/>
                <a:ea typeface="Arial"/>
                <a:cs typeface="Arial"/>
                <a:sym typeface="Arial"/>
              </a:defRPr>
            </a:lvl8pPr>
            <a:lvl9pPr indent="-330200" lvl="8" marL="4114800" marR="0" rtl="0" algn="l">
              <a:spcBef>
                <a:spcPts val="400"/>
              </a:spcBef>
              <a:spcAft>
                <a:spcPts val="0"/>
              </a:spcAft>
              <a:buClr>
                <a:srgbClr val="003399"/>
              </a:buClr>
              <a:buSzPts val="16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1" name="Google Shape;11;p1"/>
          <p:cNvSpPr txBox="1"/>
          <p:nvPr/>
        </p:nvSpPr>
        <p:spPr>
          <a:xfrm>
            <a:off x="1295400" y="6491288"/>
            <a:ext cx="6553200" cy="3365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US" sz="1600" u="none" cap="none" strike="noStrike">
                <a:solidFill>
                  <a:srgbClr val="000000"/>
                </a:solidFill>
                <a:latin typeface="Century Schoolbook"/>
                <a:ea typeface="Century Schoolbook"/>
                <a:cs typeface="Century Schoolbook"/>
                <a:sym typeface="Century Schoolbook"/>
              </a:rPr>
              <a:t>Count on Us!</a:t>
            </a:r>
            <a:endParaRPr b="1" i="1" sz="1600" u="none" cap="none" strike="noStrike">
              <a:solidFill>
                <a:srgbClr val="000000"/>
              </a:solidFill>
              <a:latin typeface="Century Schoolbook"/>
              <a:ea typeface="Century Schoolbook"/>
              <a:cs typeface="Century Schoolbook"/>
              <a:sym typeface="Century Schoolbook"/>
            </a:endParaRPr>
          </a:p>
        </p:txBody>
      </p:sp>
      <p:sp>
        <p:nvSpPr>
          <p:cNvPr id="12" name="Google Shape;12;p1"/>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1" i="1" sz="3600" u="none" cap="none" strike="noStrike">
                <a:solidFill>
                  <a:srgbClr val="151C77"/>
                </a:solidFill>
                <a:latin typeface="Arial"/>
                <a:ea typeface="Arial"/>
                <a:cs typeface="Arial"/>
                <a:sym typeface="Arial"/>
              </a:defRPr>
            </a:lvl1pPr>
            <a:lvl2pPr lvl="1"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2pPr>
            <a:lvl3pPr lvl="2"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3pPr>
            <a:lvl4pPr lvl="3"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4pPr>
            <a:lvl5pPr lvl="4"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5pPr>
            <a:lvl6pPr lvl="5"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6pPr>
            <a:lvl7pPr lvl="6"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7pPr>
            <a:lvl8pPr lvl="7"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8pPr>
            <a:lvl9pPr lvl="8" marR="0" rtl="0" algn="ctr">
              <a:spcBef>
                <a:spcPts val="0"/>
              </a:spcBef>
              <a:spcAft>
                <a:spcPts val="0"/>
              </a:spcAft>
              <a:buSzPts val="1400"/>
              <a:buNone/>
              <a:defRPr b="1" i="0" sz="4000" u="none" cap="none" strike="noStrike">
                <a:solidFill>
                  <a:srgbClr val="151C77"/>
                </a:solidFill>
                <a:latin typeface="Arial"/>
                <a:ea typeface="Arial"/>
                <a:cs typeface="Arial"/>
                <a:sym typeface="Arial"/>
              </a:defRPr>
            </a:lvl9pPr>
          </a:lstStyle>
          <a:p/>
        </p:txBody>
      </p:sp>
      <p:cxnSp>
        <p:nvCxnSpPr>
          <p:cNvPr id="13" name="Google Shape;13;p1"/>
          <p:cNvCxnSpPr/>
          <p:nvPr/>
        </p:nvCxnSpPr>
        <p:spPr>
          <a:xfrm>
            <a:off x="381000" y="6451600"/>
            <a:ext cx="8382000" cy="0"/>
          </a:xfrm>
          <a:prstGeom prst="straightConnector1">
            <a:avLst/>
          </a:prstGeom>
          <a:noFill/>
          <a:ln cap="flat" cmpd="sng" w="57150">
            <a:solidFill>
              <a:srgbClr val="0C2D83"/>
            </a:solidFill>
            <a:prstDash val="solid"/>
            <a:round/>
            <a:headEnd len="med" w="med" type="none"/>
            <a:tailEnd len="med" w="med" type="none"/>
          </a:ln>
        </p:spPr>
      </p:cxnSp>
      <p:cxnSp>
        <p:nvCxnSpPr>
          <p:cNvPr id="14" name="Google Shape;14;p1"/>
          <p:cNvCxnSpPr/>
          <p:nvPr/>
        </p:nvCxnSpPr>
        <p:spPr>
          <a:xfrm>
            <a:off x="381000" y="1231900"/>
            <a:ext cx="8382000" cy="0"/>
          </a:xfrm>
          <a:prstGeom prst="straightConnector1">
            <a:avLst/>
          </a:prstGeom>
          <a:noFill/>
          <a:ln cap="flat" cmpd="sng" w="57150">
            <a:solidFill>
              <a:srgbClr val="0C2D83"/>
            </a:solidFill>
            <a:prstDash val="solid"/>
            <a:round/>
            <a:headEnd len="med" w="med" type="none"/>
            <a:tailEnd len="med" w="med" type="none"/>
          </a:ln>
        </p:spPr>
      </p:cxnSp>
      <p:pic>
        <p:nvPicPr>
          <p:cNvPr descr="C:\Users\Elizabeth.M.Snyder\Desktop\AFSC-Shield-Stylized.jpg" id="15" name="Google Shape;15;p1"/>
          <p:cNvPicPr preferRelativeResize="0"/>
          <p:nvPr/>
        </p:nvPicPr>
        <p:blipFill rotWithShape="1">
          <a:blip r:embed="rId1">
            <a:alphaModFix/>
          </a:blip>
          <a:srcRect b="0" l="0" r="0" t="0"/>
          <a:stretch/>
        </p:blipFill>
        <p:spPr>
          <a:xfrm>
            <a:off x="457200" y="109728"/>
            <a:ext cx="1025629" cy="1033272"/>
          </a:xfrm>
          <a:prstGeom prst="rect">
            <a:avLst/>
          </a:prstGeom>
          <a:noFill/>
          <a:ln>
            <a:noFill/>
          </a:ln>
        </p:spPr>
      </p:pic>
      <p:pic>
        <p:nvPicPr>
          <p:cNvPr descr="C:\Users\Elizabeth.M.Snyder\Desktop\72 ABW shield (color).jpg" id="16" name="Google Shape;16;p1"/>
          <p:cNvPicPr preferRelativeResize="0"/>
          <p:nvPr/>
        </p:nvPicPr>
        <p:blipFill rotWithShape="1">
          <a:blip r:embed="rId2">
            <a:alphaModFix/>
          </a:blip>
          <a:srcRect b="0" l="0" r="0" t="0"/>
          <a:stretch/>
        </p:blipFill>
        <p:spPr>
          <a:xfrm>
            <a:off x="7696200" y="109728"/>
            <a:ext cx="1033272" cy="103327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6"/>
          <p:cNvSpPr txBox="1"/>
          <p:nvPr>
            <p:ph type="ctrTitle"/>
          </p:nvPr>
        </p:nvSpPr>
        <p:spPr>
          <a:xfrm>
            <a:off x="3505200" y="2971800"/>
            <a:ext cx="4572000" cy="14478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sz="3200">
                <a:solidFill>
                  <a:srgbClr val="003399"/>
                </a:solidFill>
              </a:rPr>
              <a:t>72 MSG PO &amp; UA</a:t>
            </a:r>
            <a:br>
              <a:rPr i="0" lang="en-US" sz="3200">
                <a:solidFill>
                  <a:srgbClr val="003399"/>
                </a:solidFill>
              </a:rPr>
            </a:br>
            <a:r>
              <a:rPr i="0" lang="en-US" sz="3200">
                <a:solidFill>
                  <a:srgbClr val="003399"/>
                </a:solidFill>
              </a:rPr>
              <a:t>INFORMATION</a:t>
            </a:r>
            <a:endParaRPr i="0" sz="3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1828800" y="152400"/>
            <a:ext cx="5749925"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Established PO Reviews</a:t>
            </a:r>
            <a:endParaRPr i="0"/>
          </a:p>
        </p:txBody>
      </p:sp>
      <p:sp>
        <p:nvSpPr>
          <p:cNvPr id="101" name="Google Shape;101;p15"/>
          <p:cNvSpPr txBox="1"/>
          <p:nvPr>
            <p:ph idx="12" type="sldNum"/>
          </p:nvPr>
        </p:nvSpPr>
        <p:spPr>
          <a:xfrm>
            <a:off x="7988300" y="6524625"/>
            <a:ext cx="11430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400" u="none" cap="none" strike="noStrike">
                <a:solidFill>
                  <a:srgbClr val="7F7F7F"/>
                </a:solidFill>
                <a:latin typeface="Arial"/>
                <a:ea typeface="Arial"/>
                <a:cs typeface="Arial"/>
                <a:sym typeface="Arial"/>
              </a:rPr>
              <a:t>‹#›</a:t>
            </a:fld>
            <a:endParaRPr b="0" i="0" sz="1400" u="none" cap="none" strike="noStrike">
              <a:solidFill>
                <a:srgbClr val="808080"/>
              </a:solidFill>
              <a:latin typeface="Arial"/>
              <a:ea typeface="Arial"/>
              <a:cs typeface="Arial"/>
              <a:sym typeface="Arial"/>
            </a:endParaRPr>
          </a:p>
        </p:txBody>
      </p:sp>
      <p:sp>
        <p:nvSpPr>
          <p:cNvPr id="102" name="Google Shape;102;p15"/>
          <p:cNvSpPr txBox="1"/>
          <p:nvPr/>
        </p:nvSpPr>
        <p:spPr>
          <a:xfrm>
            <a:off x="393699" y="1270545"/>
            <a:ext cx="8337964" cy="4901655"/>
          </a:xfrm>
          <a:prstGeom prst="rect">
            <a:avLst/>
          </a:prstGeom>
          <a:noFill/>
          <a:ln>
            <a:noFill/>
          </a:ln>
        </p:spPr>
        <p:txBody>
          <a:bodyPr anchorCtr="0" anchor="t" bIns="34275" lIns="68575" spcFirstLastPara="1" rIns="68575" wrap="square" tIns="34275">
            <a:noAutofit/>
          </a:bodyPr>
          <a:lstStyle/>
          <a:p>
            <a:pPr indent="-285750" lvl="0" marL="285750" marR="0" rtl="0" algn="l">
              <a:spcBef>
                <a:spcPts val="0"/>
              </a:spcBef>
              <a:spcAft>
                <a:spcPts val="0"/>
              </a:spcAft>
              <a:buClr>
                <a:srgbClr val="151C77"/>
              </a:buClr>
              <a:buSzPts val="1920"/>
              <a:buFont typeface="Noto Sans Symbols"/>
              <a:buChar char="■"/>
            </a:pPr>
            <a:r>
              <a:rPr b="1" i="0" lang="en-US" sz="2400" u="none" cap="none" strike="noStrike">
                <a:solidFill>
                  <a:schemeClr val="dk1"/>
                </a:solidFill>
                <a:latin typeface="Arial"/>
                <a:ea typeface="Arial"/>
                <a:cs typeface="Arial"/>
                <a:sym typeface="Arial"/>
              </a:rPr>
              <a:t>A Private Organization (PO) or Unofficial Activity (UA) must submit all written documents to 72 FSS/FSR and Staff Judge Advocate in accordance with: </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AFI 34-223, </a:t>
            </a:r>
            <a:r>
              <a:rPr b="1" i="1" lang="en-US" sz="2200" u="none" cap="none" strike="noStrike">
                <a:solidFill>
                  <a:schemeClr val="dk1"/>
                </a:solidFill>
                <a:latin typeface="Arial"/>
                <a:ea typeface="Arial"/>
                <a:cs typeface="Arial"/>
                <a:sym typeface="Arial"/>
              </a:rPr>
              <a:t>Private Organization (PO) Program</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HQ USAF/A1S, </a:t>
            </a:r>
            <a:r>
              <a:rPr b="1" i="1" lang="en-US" sz="2200" u="none" cap="none" strike="noStrike">
                <a:solidFill>
                  <a:schemeClr val="dk1"/>
                </a:solidFill>
                <a:latin typeface="Arial"/>
                <a:ea typeface="Arial"/>
                <a:cs typeface="Arial"/>
                <a:sym typeface="Arial"/>
              </a:rPr>
              <a:t>Private Organization Guide Book 2019</a:t>
            </a:r>
            <a:endParaRPr b="1" i="1" sz="2200" u="none" cap="none" strike="noStrike">
              <a:solidFill>
                <a:schemeClr val="dk1"/>
              </a:solidFill>
              <a:latin typeface="Arial"/>
              <a:ea typeface="Arial"/>
              <a:cs typeface="Arial"/>
              <a:sym typeface="Arial"/>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AFI 36-3101, </a:t>
            </a:r>
            <a:r>
              <a:rPr b="1" i="1" lang="en-US" sz="2200" u="none" cap="none" strike="noStrike">
                <a:solidFill>
                  <a:schemeClr val="dk1"/>
                </a:solidFill>
                <a:latin typeface="Arial"/>
                <a:ea typeface="Arial"/>
                <a:cs typeface="Arial"/>
                <a:sym typeface="Arial"/>
              </a:rPr>
              <a:t>Fundraising Within the AF</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6"/>
          <p:cNvSpPr txBox="1"/>
          <p:nvPr>
            <p:ph type="title"/>
          </p:nvPr>
        </p:nvSpPr>
        <p:spPr>
          <a:xfrm>
            <a:off x="1524000" y="209550"/>
            <a:ext cx="6082868"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Established PO Revie</a:t>
            </a:r>
            <a:r>
              <a:rPr i="0" lang="en-US" sz="3600"/>
              <a:t>ws Cont.</a:t>
            </a:r>
            <a:endParaRPr i="0" sz="3600"/>
          </a:p>
        </p:txBody>
      </p:sp>
      <p:sp>
        <p:nvSpPr>
          <p:cNvPr id="108" name="Google Shape;108;p16"/>
          <p:cNvSpPr txBox="1"/>
          <p:nvPr>
            <p:ph idx="12" type="sldNum"/>
          </p:nvPr>
        </p:nvSpPr>
        <p:spPr>
          <a:xfrm>
            <a:off x="7988300" y="6524625"/>
            <a:ext cx="11430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400" u="none" cap="none" strike="noStrike">
                <a:solidFill>
                  <a:schemeClr val="dk1"/>
                </a:solidFill>
                <a:latin typeface="Arial"/>
                <a:ea typeface="Arial"/>
                <a:cs typeface="Arial"/>
                <a:sym typeface="Arial"/>
              </a:rPr>
              <a:t>‹#›</a:t>
            </a:fld>
            <a:endParaRPr b="0" i="0" sz="1400" u="none" cap="none" strike="noStrike">
              <a:solidFill>
                <a:schemeClr val="lt2"/>
              </a:solidFill>
              <a:latin typeface="Arial"/>
              <a:ea typeface="Arial"/>
              <a:cs typeface="Arial"/>
              <a:sym typeface="Arial"/>
            </a:endParaRPr>
          </a:p>
        </p:txBody>
      </p:sp>
      <p:sp>
        <p:nvSpPr>
          <p:cNvPr id="109" name="Google Shape;109;p16"/>
          <p:cNvSpPr txBox="1"/>
          <p:nvPr/>
        </p:nvSpPr>
        <p:spPr>
          <a:xfrm>
            <a:off x="390355" y="1434904"/>
            <a:ext cx="8350158" cy="5127821"/>
          </a:xfrm>
          <a:prstGeom prst="rect">
            <a:avLst/>
          </a:prstGeom>
          <a:noFill/>
          <a:ln>
            <a:noFill/>
          </a:ln>
        </p:spPr>
        <p:txBody>
          <a:bodyPr anchorCtr="0" anchor="t" bIns="34275" lIns="68575" spcFirstLastPara="1" rIns="68575" wrap="square" tIns="34275">
            <a:noAutofit/>
          </a:bodyPr>
          <a:lstStyle/>
          <a:p>
            <a:pPr indent="-285750" lvl="0" marL="285750" marR="0" rtl="0" algn="l">
              <a:spcBef>
                <a:spcPts val="0"/>
              </a:spcBef>
              <a:spcAft>
                <a:spcPts val="0"/>
              </a:spcAft>
              <a:buClr>
                <a:srgbClr val="151C77"/>
              </a:buClr>
              <a:buSzPts val="1920"/>
              <a:buFont typeface="Noto Sans Symbols"/>
              <a:buChar char="■"/>
            </a:pPr>
            <a:r>
              <a:rPr b="1" i="0" lang="en-US" sz="2400" u="none" cap="none" strike="noStrike">
                <a:solidFill>
                  <a:schemeClr val="dk1"/>
                </a:solidFill>
                <a:latin typeface="Arial"/>
                <a:ea typeface="Arial"/>
                <a:cs typeface="Arial"/>
                <a:sym typeface="Arial"/>
              </a:rPr>
              <a:t>Required Documents due Annually to Stay Current as PO or UA</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Constitution &amp; Bylaws (</a:t>
            </a:r>
            <a:r>
              <a:rPr b="1" i="1" lang="en-US" sz="2200" u="none" cap="none" strike="noStrike">
                <a:solidFill>
                  <a:schemeClr val="accent2"/>
                </a:solidFill>
                <a:latin typeface="Arial"/>
                <a:ea typeface="Arial"/>
                <a:cs typeface="Arial"/>
                <a:sym typeface="Arial"/>
              </a:rPr>
              <a:t>Updated every 2 years</a:t>
            </a:r>
            <a:r>
              <a:rPr b="1" i="0" lang="en-US" sz="2200" u="none" cap="none" strike="noStrike">
                <a:solidFill>
                  <a:schemeClr val="dk1"/>
                </a:solidFill>
                <a:latin typeface="Arial"/>
                <a:ea typeface="Arial"/>
                <a:cs typeface="Arial"/>
                <a:sym typeface="Arial"/>
              </a:rPr>
              <a:t>)</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Liability Insurance/Insurance Waiver Request Memo (</a:t>
            </a:r>
            <a:r>
              <a:rPr b="1" i="1" lang="en-US" sz="2200" u="none" cap="none" strike="noStrike">
                <a:solidFill>
                  <a:schemeClr val="accent2"/>
                </a:solidFill>
                <a:latin typeface="Arial"/>
                <a:ea typeface="Arial"/>
                <a:cs typeface="Arial"/>
                <a:sym typeface="Arial"/>
              </a:rPr>
              <a:t>Due Yearly</a:t>
            </a:r>
            <a:r>
              <a:rPr b="1" i="0" lang="en-US" sz="2200" u="none" cap="none" strike="noStrike">
                <a:solidFill>
                  <a:schemeClr val="dk1"/>
                </a:solidFill>
                <a:latin typeface="Arial"/>
                <a:ea typeface="Arial"/>
                <a:cs typeface="Arial"/>
                <a:sym typeface="Arial"/>
              </a:rPr>
              <a:t>)</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Members Signature on Liability Statement (</a:t>
            </a:r>
            <a:r>
              <a:rPr b="1" i="1" lang="en-US" sz="2200" u="none" cap="none" strike="noStrike">
                <a:solidFill>
                  <a:schemeClr val="accent2"/>
                </a:solidFill>
                <a:latin typeface="Arial"/>
                <a:ea typeface="Arial"/>
                <a:cs typeface="Arial"/>
                <a:sym typeface="Arial"/>
              </a:rPr>
              <a:t>Due Yearly</a:t>
            </a:r>
            <a:r>
              <a:rPr b="1" i="0" lang="en-US" sz="2200" u="none" cap="none" strike="noStrike">
                <a:solidFill>
                  <a:schemeClr val="dk1"/>
                </a:solidFill>
                <a:latin typeface="Arial"/>
                <a:ea typeface="Arial"/>
                <a:cs typeface="Arial"/>
                <a:sym typeface="Arial"/>
              </a:rPr>
              <a:t>)</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Financial Statements/Audit (</a:t>
            </a:r>
            <a:r>
              <a:rPr b="1" i="1" lang="en-US" sz="2200" u="none" cap="none" strike="noStrike">
                <a:solidFill>
                  <a:schemeClr val="accent2"/>
                </a:solidFill>
                <a:latin typeface="Arial"/>
                <a:ea typeface="Arial"/>
                <a:cs typeface="Arial"/>
                <a:sym typeface="Arial"/>
              </a:rPr>
              <a:t>Due Yearly</a:t>
            </a:r>
            <a:r>
              <a:rPr b="1" i="0" lang="en-US" sz="2200" u="none" cap="none" strike="noStrike">
                <a:solidFill>
                  <a:schemeClr val="dk1"/>
                </a:solidFill>
                <a:latin typeface="Arial"/>
                <a:ea typeface="Arial"/>
                <a:cs typeface="Arial"/>
                <a:sym typeface="Arial"/>
              </a:rPr>
              <a:t>)</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Current Officers List (</a:t>
            </a:r>
            <a:r>
              <a:rPr b="1" i="1" lang="en-US" sz="2200" u="none" cap="none" strike="noStrike">
                <a:solidFill>
                  <a:schemeClr val="accent2"/>
                </a:solidFill>
                <a:latin typeface="Arial"/>
                <a:ea typeface="Arial"/>
                <a:cs typeface="Arial"/>
                <a:sym typeface="Arial"/>
              </a:rPr>
              <a:t>When Change Occurs</a:t>
            </a:r>
            <a:r>
              <a:rPr b="1" i="0" lang="en-US" sz="2200" u="none" cap="none" strike="noStrike">
                <a:solidFill>
                  <a:schemeClr val="dk1"/>
                </a:solidFill>
                <a:latin typeface="Arial"/>
                <a:ea typeface="Arial"/>
                <a:cs typeface="Arial"/>
                <a:sym typeface="Arial"/>
              </a:rPr>
              <a:t>) </a:t>
            </a:r>
            <a:endParaRPr/>
          </a:p>
          <a:p>
            <a:pPr indent="-282575" lvl="1" marL="688975" marR="0" rtl="0" algn="l">
              <a:spcBef>
                <a:spcPts val="550"/>
              </a:spcBef>
              <a:spcAft>
                <a:spcPts val="0"/>
              </a:spcAft>
              <a:buClr>
                <a:srgbClr val="151C77"/>
              </a:buClr>
              <a:buSzPts val="1760"/>
              <a:buFont typeface="Noto Sans Symbols"/>
              <a:buChar char="■"/>
            </a:pPr>
            <a:r>
              <a:rPr b="1" i="0" lang="en-US" sz="2200" u="none" cap="none" strike="noStrike">
                <a:solidFill>
                  <a:schemeClr val="dk1"/>
                </a:solidFill>
                <a:latin typeface="Arial"/>
                <a:ea typeface="Arial"/>
                <a:cs typeface="Arial"/>
                <a:sym typeface="Arial"/>
              </a:rPr>
              <a:t>Request for Unofficial Status Memo for UAs (</a:t>
            </a:r>
            <a:r>
              <a:rPr b="1" i="1" lang="en-US" sz="2200" u="none" cap="none" strike="noStrike">
                <a:solidFill>
                  <a:schemeClr val="accent2"/>
                </a:solidFill>
                <a:latin typeface="Arial"/>
                <a:ea typeface="Arial"/>
                <a:cs typeface="Arial"/>
                <a:sym typeface="Arial"/>
              </a:rPr>
              <a:t>Update Yearly</a:t>
            </a:r>
            <a:r>
              <a:rPr b="1" i="0" lang="en-US" sz="2200" u="none" cap="none" strike="noStrike">
                <a:solidFill>
                  <a:schemeClr val="accent2"/>
                </a:solidFill>
                <a:latin typeface="Arial"/>
                <a:ea typeface="Arial"/>
                <a:cs typeface="Arial"/>
                <a:sym typeface="Arial"/>
              </a:rPr>
              <a:t>)</a:t>
            </a:r>
            <a:endParaRPr b="1" i="0" sz="2200" u="none" cap="none" strike="noStrike">
              <a:solidFill>
                <a:schemeClr val="accent2"/>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7"/>
          <p:cNvSpPr txBox="1"/>
          <p:nvPr>
            <p:ph type="title"/>
          </p:nvPr>
        </p:nvSpPr>
        <p:spPr>
          <a:xfrm>
            <a:off x="1600200" y="228600"/>
            <a:ext cx="6011906" cy="857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Fundraising Reminders</a:t>
            </a:r>
            <a:endParaRPr i="0"/>
          </a:p>
        </p:txBody>
      </p:sp>
      <p:sp>
        <p:nvSpPr>
          <p:cNvPr id="115" name="Google Shape;115;p17"/>
          <p:cNvSpPr txBox="1"/>
          <p:nvPr>
            <p:ph idx="1" type="body"/>
          </p:nvPr>
        </p:nvSpPr>
        <p:spPr>
          <a:xfrm>
            <a:off x="391892" y="1280126"/>
            <a:ext cx="8363214" cy="3234929"/>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2400"/>
              <a:buFont typeface="Arial"/>
              <a:buChar char="■"/>
            </a:pPr>
            <a:r>
              <a:rPr lang="en-US" sz="2400"/>
              <a:t>Make requests early (</a:t>
            </a:r>
            <a:r>
              <a:rPr lang="en-US" sz="2400">
                <a:solidFill>
                  <a:schemeClr val="accent2"/>
                </a:solidFill>
              </a:rPr>
              <a:t>2 weeks prior</a:t>
            </a:r>
            <a:r>
              <a:rPr lang="en-US" sz="2400"/>
              <a:t>)</a:t>
            </a:r>
            <a:endParaRPr/>
          </a:p>
          <a:p>
            <a:pPr indent="-285750" lvl="0" marL="285750" rtl="0" algn="l">
              <a:spcBef>
                <a:spcPts val="600"/>
              </a:spcBef>
              <a:spcAft>
                <a:spcPts val="0"/>
              </a:spcAft>
              <a:buSzPts val="2400"/>
              <a:buFont typeface="Arial"/>
              <a:buChar char="■"/>
            </a:pPr>
            <a:r>
              <a:rPr lang="en-US" sz="2400"/>
              <a:t>No more than 3 fundraisers per calendar quarter</a:t>
            </a:r>
            <a:endParaRPr sz="2400"/>
          </a:p>
          <a:p>
            <a:pPr indent="-285750" lvl="0" marL="285750" rtl="0" algn="l">
              <a:spcBef>
                <a:spcPts val="600"/>
              </a:spcBef>
              <a:spcAft>
                <a:spcPts val="0"/>
              </a:spcAft>
              <a:buSzPts val="2400"/>
              <a:buFont typeface="Arial"/>
              <a:buChar char="■"/>
            </a:pPr>
            <a:r>
              <a:rPr lang="en-US" sz="2400"/>
              <a:t>Governing Directives:</a:t>
            </a:r>
            <a:endParaRPr/>
          </a:p>
          <a:p>
            <a:pPr indent="-342900" lvl="1" marL="631825" rtl="0" algn="l">
              <a:spcBef>
                <a:spcPts val="600"/>
              </a:spcBef>
              <a:spcAft>
                <a:spcPts val="0"/>
              </a:spcAft>
              <a:buSzPts val="1600"/>
              <a:buFont typeface="Arial"/>
              <a:buChar char="■"/>
            </a:pPr>
            <a:r>
              <a:rPr lang="en-US">
                <a:latin typeface="Arial"/>
                <a:ea typeface="Arial"/>
                <a:cs typeface="Arial"/>
                <a:sym typeface="Arial"/>
              </a:rPr>
              <a:t>AFI 36-3101, </a:t>
            </a:r>
            <a:r>
              <a:rPr i="1" lang="en-US">
                <a:latin typeface="Arial"/>
                <a:ea typeface="Arial"/>
                <a:cs typeface="Arial"/>
                <a:sym typeface="Arial"/>
              </a:rPr>
              <a:t>Fundraising Within the Air Force</a:t>
            </a:r>
            <a:endParaRPr/>
          </a:p>
          <a:p>
            <a:pPr indent="-342900" lvl="1" marL="631825" rtl="0" algn="l">
              <a:spcBef>
                <a:spcPts val="600"/>
              </a:spcBef>
              <a:spcAft>
                <a:spcPts val="0"/>
              </a:spcAft>
              <a:buSzPts val="1600"/>
              <a:buFont typeface="Arial"/>
              <a:buChar char="■"/>
            </a:pPr>
            <a:r>
              <a:rPr lang="en-US">
                <a:latin typeface="Arial"/>
                <a:ea typeface="Arial"/>
                <a:cs typeface="Arial"/>
                <a:sym typeface="Arial"/>
              </a:rPr>
              <a:t>AFI 34-223, </a:t>
            </a:r>
            <a:r>
              <a:rPr i="1" lang="en-US">
                <a:latin typeface="Arial"/>
                <a:ea typeface="Arial"/>
                <a:cs typeface="Arial"/>
                <a:sym typeface="Arial"/>
              </a:rPr>
              <a:t>Private Organization (PO) Program </a:t>
            </a:r>
            <a:endParaRPr/>
          </a:p>
          <a:p>
            <a:pPr indent="-282575" lvl="1" marL="688975" rtl="0" algn="l">
              <a:spcBef>
                <a:spcPts val="600"/>
              </a:spcBef>
              <a:spcAft>
                <a:spcPts val="0"/>
              </a:spcAft>
              <a:buSzPts val="1600"/>
              <a:buFont typeface="Arial"/>
              <a:buChar char="■"/>
            </a:pPr>
            <a:r>
              <a:rPr lang="en-US"/>
              <a:t>Fundraising request package must be routed through:</a:t>
            </a:r>
            <a:endParaRPr>
              <a:latin typeface="Arial"/>
              <a:ea typeface="Arial"/>
              <a:cs typeface="Arial"/>
              <a:sym typeface="Arial"/>
            </a:endParaRPr>
          </a:p>
          <a:p>
            <a:pPr indent="-223837" lvl="2" marL="1027113" rtl="0" algn="l">
              <a:spcBef>
                <a:spcPts val="600"/>
              </a:spcBef>
              <a:spcAft>
                <a:spcPts val="0"/>
              </a:spcAft>
              <a:buSzPts val="1600"/>
              <a:buFont typeface="Arial"/>
              <a:buChar char="■"/>
            </a:pPr>
            <a:r>
              <a:rPr lang="en-US"/>
              <a:t>Facility being used for fundraiser </a:t>
            </a:r>
            <a:endParaRPr/>
          </a:p>
          <a:p>
            <a:pPr indent="-223837" lvl="2" marL="1027113" rtl="0" algn="l">
              <a:spcBef>
                <a:spcPts val="600"/>
              </a:spcBef>
              <a:spcAft>
                <a:spcPts val="0"/>
              </a:spcAft>
              <a:buSzPts val="1600"/>
              <a:buFont typeface="Arial"/>
              <a:buChar char="■"/>
            </a:pPr>
            <a:r>
              <a:rPr lang="en-US"/>
              <a:t>AAFES, Commissary, Base Restaurant, Golf Course, etc.</a:t>
            </a:r>
            <a:endParaRPr/>
          </a:p>
          <a:p>
            <a:pPr indent="-223837" lvl="2" marL="1027113" rtl="0" algn="l">
              <a:spcBef>
                <a:spcPts val="600"/>
              </a:spcBef>
              <a:spcAft>
                <a:spcPts val="0"/>
              </a:spcAft>
              <a:buSzPts val="1600"/>
              <a:buFont typeface="Arial"/>
              <a:buChar char="■"/>
            </a:pPr>
            <a:r>
              <a:rPr lang="en-US"/>
              <a:t>Public Health, 582-6542 (if food is involved) </a:t>
            </a:r>
            <a:endParaRPr/>
          </a:p>
          <a:p>
            <a:pPr indent="-223837" lvl="2" marL="1027113" rtl="0" algn="l">
              <a:spcBef>
                <a:spcPts val="600"/>
              </a:spcBef>
              <a:spcAft>
                <a:spcPts val="0"/>
              </a:spcAft>
              <a:buSzPts val="1600"/>
              <a:buFont typeface="Arial"/>
              <a:buChar char="■"/>
            </a:pPr>
            <a:r>
              <a:rPr lang="en-US"/>
              <a:t>Legal</a:t>
            </a:r>
            <a:endParaRPr/>
          </a:p>
          <a:p>
            <a:pPr indent="-223837" lvl="2" marL="1027113" rtl="0" algn="l">
              <a:spcBef>
                <a:spcPts val="600"/>
              </a:spcBef>
              <a:spcAft>
                <a:spcPts val="0"/>
              </a:spcAft>
              <a:buSzPts val="1600"/>
              <a:buFont typeface="Arial"/>
              <a:buChar char="■"/>
            </a:pPr>
            <a:r>
              <a:rPr lang="en-US"/>
              <a:t>72 FSS Resource Management</a:t>
            </a:r>
            <a:endParaRPr/>
          </a:p>
          <a:p>
            <a:pPr indent="-223837" lvl="2" marL="1027113" rtl="0" algn="l">
              <a:spcBef>
                <a:spcPts val="600"/>
              </a:spcBef>
              <a:spcAft>
                <a:spcPts val="0"/>
              </a:spcAft>
              <a:buSzPts val="1600"/>
              <a:buFont typeface="Arial"/>
              <a:buChar char="■"/>
            </a:pPr>
            <a:r>
              <a:rPr lang="en-US"/>
              <a:t>Approved by 72 FSS Director or Deputy</a:t>
            </a:r>
            <a:endParaRPr/>
          </a:p>
          <a:p>
            <a:pPr indent="-173990" lvl="0" marL="285750" rtl="0" algn="l">
              <a:spcBef>
                <a:spcPts val="440"/>
              </a:spcBef>
              <a:spcAft>
                <a:spcPts val="0"/>
              </a:spcAft>
              <a:buSzPts val="1760"/>
              <a:buNone/>
            </a:pPr>
            <a:r>
              <a:t/>
            </a:r>
            <a:endParaRPr sz="2200"/>
          </a:p>
          <a:p>
            <a:pPr indent="-184150" lvl="0" marL="285750" rtl="0" algn="l">
              <a:spcBef>
                <a:spcPts val="400"/>
              </a:spcBef>
              <a:spcAft>
                <a:spcPts val="0"/>
              </a:spcAft>
              <a:buSzPts val="1600"/>
              <a:buNone/>
            </a:pPr>
            <a:r>
              <a:t/>
            </a:r>
            <a:endParaRPr sz="2000"/>
          </a:p>
        </p:txBody>
      </p:sp>
      <p:sp>
        <p:nvSpPr>
          <p:cNvPr id="116" name="Google Shape;116;p17"/>
          <p:cNvSpPr txBox="1"/>
          <p:nvPr>
            <p:ph idx="12" type="sldNum"/>
          </p:nvPr>
        </p:nvSpPr>
        <p:spPr>
          <a:xfrm>
            <a:off x="7988300" y="6524625"/>
            <a:ext cx="11430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400" u="none" cap="none" strike="noStrike">
                <a:solidFill>
                  <a:schemeClr val="dk1"/>
                </a:solidFill>
                <a:latin typeface="Arial"/>
                <a:ea typeface="Arial"/>
                <a:cs typeface="Arial"/>
                <a:sym typeface="Arial"/>
              </a:rPr>
              <a:t>‹#›</a:t>
            </a:fld>
            <a:endParaRPr b="0" i="0" sz="1400" u="none" cap="none" strike="noStrike">
              <a:solidFill>
                <a:schemeClr val="lt2"/>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1600200" y="235683"/>
            <a:ext cx="6017845" cy="83111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Fundraising Cont.</a:t>
            </a:r>
            <a:endParaRPr/>
          </a:p>
        </p:txBody>
      </p:sp>
      <p:sp>
        <p:nvSpPr>
          <p:cNvPr id="122" name="Google Shape;122;p18"/>
          <p:cNvSpPr txBox="1"/>
          <p:nvPr>
            <p:ph idx="1" type="body"/>
          </p:nvPr>
        </p:nvSpPr>
        <p:spPr>
          <a:xfrm>
            <a:off x="304800" y="1447800"/>
            <a:ext cx="8485553" cy="4313238"/>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Clr>
                <a:srgbClr val="003399"/>
              </a:buClr>
              <a:buSzPts val="1920"/>
              <a:buFont typeface="Arial"/>
              <a:buChar char="■"/>
            </a:pPr>
            <a:r>
              <a:rPr lang="en-US" sz="2400">
                <a:latin typeface="Arial"/>
                <a:ea typeface="Arial"/>
                <a:cs typeface="Arial"/>
                <a:sym typeface="Arial"/>
              </a:rPr>
              <a:t>Prominently display disclaimer on all PO media:</a:t>
            </a:r>
            <a:endParaRPr/>
          </a:p>
          <a:p>
            <a:pPr indent="0" lvl="0" marL="0" rtl="0" algn="l">
              <a:spcBef>
                <a:spcPts val="480"/>
              </a:spcBef>
              <a:spcAft>
                <a:spcPts val="0"/>
              </a:spcAft>
              <a:buClr>
                <a:srgbClr val="003399"/>
              </a:buClr>
              <a:buSzPts val="1920"/>
              <a:buNone/>
            </a:pPr>
            <a:r>
              <a:t/>
            </a:r>
            <a:endParaRPr sz="2400">
              <a:latin typeface="Arial"/>
              <a:ea typeface="Arial"/>
              <a:cs typeface="Arial"/>
              <a:sym typeface="Arial"/>
            </a:endParaRPr>
          </a:p>
          <a:p>
            <a:pPr indent="0" lvl="1" marL="406400" rtl="0" algn="l">
              <a:spcBef>
                <a:spcPts val="560"/>
              </a:spcBef>
              <a:spcAft>
                <a:spcPts val="0"/>
              </a:spcAft>
              <a:buSzPts val="2240"/>
              <a:buNone/>
            </a:pPr>
            <a:r>
              <a:rPr lang="en-US" sz="2800">
                <a:latin typeface="Arial"/>
                <a:ea typeface="Arial"/>
                <a:cs typeface="Arial"/>
                <a:sym typeface="Arial"/>
              </a:rPr>
              <a:t>“THIS IS A PRIVATE ORGANIZATION.  IT IS NOT A PART OF THE DEPARTMENT OF DEFENSE OR ANY OF ITS COMPONENTS AND IT HAS NO GOVERNMENTAL STATUS.”</a:t>
            </a:r>
            <a:endParaRPr/>
          </a:p>
          <a:p>
            <a:pPr indent="-163830" lvl="0" marL="285750" rtl="0" algn="l">
              <a:spcBef>
                <a:spcPts val="480"/>
              </a:spcBef>
              <a:spcAft>
                <a:spcPts val="0"/>
              </a:spcAft>
              <a:buSzPts val="1920"/>
              <a:buNone/>
            </a:pPr>
            <a:r>
              <a:t/>
            </a:r>
            <a:endParaRPr sz="2400"/>
          </a:p>
          <a:p>
            <a:pPr indent="0" lvl="2" marL="602456" rtl="0" algn="l">
              <a:spcBef>
                <a:spcPts val="0"/>
              </a:spcBef>
              <a:spcAft>
                <a:spcPts val="0"/>
              </a:spcAft>
              <a:buSzPts val="1600"/>
              <a:buNone/>
            </a:pPr>
            <a:r>
              <a:t/>
            </a:r>
            <a:endParaRPr sz="2000" u="sng">
              <a:solidFill>
                <a:srgbClr val="60C89B"/>
              </a:solidFill>
              <a:latin typeface="Arial"/>
              <a:ea typeface="Arial"/>
              <a:cs typeface="Arial"/>
              <a:sym typeface="Arial"/>
            </a:endParaRPr>
          </a:p>
        </p:txBody>
      </p:sp>
      <p:sp>
        <p:nvSpPr>
          <p:cNvPr id="123" name="Google Shape;123;p18"/>
          <p:cNvSpPr txBox="1"/>
          <p:nvPr>
            <p:ph idx="12" type="sldNum"/>
          </p:nvPr>
        </p:nvSpPr>
        <p:spPr>
          <a:xfrm>
            <a:off x="7988300" y="6524625"/>
            <a:ext cx="11430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400" u="none" cap="none" strike="noStrike">
                <a:solidFill>
                  <a:srgbClr val="7F7F7F"/>
                </a:solidFill>
                <a:latin typeface="Arial"/>
                <a:ea typeface="Arial"/>
                <a:cs typeface="Arial"/>
                <a:sym typeface="Arial"/>
              </a:rPr>
              <a:t>‹#›</a:t>
            </a:fld>
            <a:endParaRPr b="0" i="0" sz="1400" u="none" cap="none" strike="noStrike">
              <a:solidFill>
                <a:srgbClr val="80808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9"/>
          <p:cNvSpPr txBox="1"/>
          <p:nvPr>
            <p:ph idx="1" type="body"/>
          </p:nvPr>
        </p:nvSpPr>
        <p:spPr>
          <a:xfrm>
            <a:off x="304800" y="1295400"/>
            <a:ext cx="8382000" cy="510540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Clr>
                <a:srgbClr val="003399"/>
              </a:buClr>
              <a:buSzPts val="1920"/>
              <a:buFont typeface="Arial"/>
              <a:buChar char="■"/>
            </a:pPr>
            <a:r>
              <a:rPr lang="en-US" sz="2400"/>
              <a:t>Not authorized:</a:t>
            </a:r>
            <a:endParaRPr/>
          </a:p>
          <a:p>
            <a:pPr indent="-282575" lvl="1" marL="688975" rtl="0" algn="l">
              <a:spcBef>
                <a:spcPts val="420"/>
              </a:spcBef>
              <a:spcAft>
                <a:spcPts val="0"/>
              </a:spcAft>
              <a:buClr>
                <a:srgbClr val="003399"/>
              </a:buClr>
              <a:buSzPts val="1680"/>
              <a:buFont typeface="Arial"/>
              <a:buChar char="■"/>
            </a:pPr>
            <a:r>
              <a:rPr lang="en-US" sz="2100"/>
              <a:t>Competition/duplication w/AAFES or Services (FSS)</a:t>
            </a:r>
            <a:endParaRPr/>
          </a:p>
          <a:p>
            <a:pPr indent="-282575" lvl="1" marL="688975" rtl="0" algn="l">
              <a:spcBef>
                <a:spcPts val="420"/>
              </a:spcBef>
              <a:spcAft>
                <a:spcPts val="0"/>
              </a:spcAft>
              <a:buClr>
                <a:srgbClr val="003399"/>
              </a:buClr>
              <a:buSzPts val="1680"/>
              <a:buFont typeface="Arial"/>
              <a:buChar char="■"/>
            </a:pPr>
            <a:r>
              <a:rPr lang="en-US" sz="2100"/>
              <a:t>Frequent or continuous resale</a:t>
            </a:r>
            <a:endParaRPr/>
          </a:p>
          <a:p>
            <a:pPr indent="-282575" lvl="1" marL="688975" rtl="0" algn="l">
              <a:spcBef>
                <a:spcPts val="420"/>
              </a:spcBef>
              <a:spcAft>
                <a:spcPts val="0"/>
              </a:spcAft>
              <a:buClr>
                <a:srgbClr val="003399"/>
              </a:buClr>
              <a:buSzPts val="1680"/>
              <a:buFont typeface="Arial"/>
              <a:buChar char="■"/>
            </a:pPr>
            <a:r>
              <a:rPr lang="en-US" sz="2100"/>
              <a:t>Amusement, slot machines, raffles, lotteries and other games of chance</a:t>
            </a:r>
            <a:endParaRPr/>
          </a:p>
          <a:p>
            <a:pPr indent="-282575" lvl="1" marL="688975" rtl="0" algn="l">
              <a:spcBef>
                <a:spcPts val="420"/>
              </a:spcBef>
              <a:spcAft>
                <a:spcPts val="0"/>
              </a:spcAft>
              <a:buClr>
                <a:srgbClr val="003399"/>
              </a:buClr>
              <a:buSzPts val="1680"/>
              <a:buFont typeface="Arial"/>
              <a:buChar char="■"/>
            </a:pPr>
            <a:r>
              <a:rPr lang="en-US" sz="2100"/>
              <a:t>Sale of alcoholic beverages</a:t>
            </a:r>
            <a:endParaRPr/>
          </a:p>
          <a:p>
            <a:pPr indent="-282575" lvl="1" marL="688975" rtl="0" algn="l">
              <a:spcBef>
                <a:spcPts val="420"/>
              </a:spcBef>
              <a:spcAft>
                <a:spcPts val="0"/>
              </a:spcAft>
              <a:buClr>
                <a:srgbClr val="003399"/>
              </a:buClr>
              <a:buSzPts val="1680"/>
              <a:buFont typeface="Arial"/>
              <a:buChar char="■"/>
            </a:pPr>
            <a:r>
              <a:rPr lang="en-US" sz="2100"/>
              <a:t>Use of MWR Commercial Sponsorship</a:t>
            </a:r>
            <a:endParaRPr/>
          </a:p>
          <a:p>
            <a:pPr indent="-282575" lvl="1" marL="688975" rtl="0" algn="l">
              <a:spcBef>
                <a:spcPts val="420"/>
              </a:spcBef>
              <a:spcAft>
                <a:spcPts val="0"/>
              </a:spcAft>
              <a:buClr>
                <a:srgbClr val="003399"/>
              </a:buClr>
              <a:buSzPts val="1680"/>
              <a:buFont typeface="Arial"/>
              <a:buChar char="■"/>
            </a:pPr>
            <a:r>
              <a:rPr lang="en-US" sz="2100">
                <a:solidFill>
                  <a:srgbClr val="000000"/>
                </a:solidFill>
              </a:rPr>
              <a:t>Fundraising events must be avoided during CFC and AFAF but are allowed per AFI36-3101 for Christmas fund raising.</a:t>
            </a:r>
            <a:endParaRPr sz="2100">
              <a:solidFill>
                <a:srgbClr val="000000"/>
              </a:solidFill>
            </a:endParaRPr>
          </a:p>
          <a:p>
            <a:pPr indent="-184150" lvl="0" marL="285750" rtl="0" algn="l">
              <a:spcBef>
                <a:spcPts val="400"/>
              </a:spcBef>
              <a:spcAft>
                <a:spcPts val="0"/>
              </a:spcAft>
              <a:buClr>
                <a:srgbClr val="003399"/>
              </a:buClr>
              <a:buSzPts val="1600"/>
              <a:buFont typeface="Arial"/>
              <a:buNone/>
            </a:pPr>
            <a:r>
              <a:t/>
            </a:r>
            <a:endParaRPr>
              <a:solidFill>
                <a:srgbClr val="000000"/>
              </a:solidFill>
            </a:endParaRPr>
          </a:p>
          <a:p>
            <a:pPr indent="-285750" lvl="0" marL="285750" rtl="0" algn="l">
              <a:spcBef>
                <a:spcPts val="480"/>
              </a:spcBef>
              <a:spcAft>
                <a:spcPts val="0"/>
              </a:spcAft>
              <a:buClr>
                <a:srgbClr val="003399"/>
              </a:buClr>
              <a:buSzPts val="1920"/>
              <a:buFont typeface="Arial"/>
              <a:buChar char="■"/>
            </a:pPr>
            <a:r>
              <a:rPr lang="en-US" sz="2400">
                <a:solidFill>
                  <a:srgbClr val="000000"/>
                </a:solidFill>
              </a:rPr>
              <a:t>When in doubt …. Please ask!!</a:t>
            </a:r>
            <a:endParaRPr/>
          </a:p>
          <a:p>
            <a:pPr indent="-282575" lvl="1" marL="688975" rtl="0" algn="l">
              <a:spcBef>
                <a:spcPts val="400"/>
              </a:spcBef>
              <a:spcAft>
                <a:spcPts val="0"/>
              </a:spcAft>
              <a:buClr>
                <a:srgbClr val="003399"/>
              </a:buClr>
              <a:buSzPts val="1600"/>
              <a:buFont typeface="Arial"/>
              <a:buChar char="■"/>
            </a:pPr>
            <a:r>
              <a:rPr lang="en-US">
                <a:solidFill>
                  <a:srgbClr val="000000"/>
                </a:solidFill>
              </a:rPr>
              <a:t>FSS:  Ms. Denise Smith or Ms. Susan Craig (</a:t>
            </a:r>
            <a:r>
              <a:rPr lang="en-US"/>
              <a:t>734-5128)</a:t>
            </a:r>
            <a:endParaRPr>
              <a:solidFill>
                <a:srgbClr val="000000"/>
              </a:solidFill>
            </a:endParaRPr>
          </a:p>
          <a:p>
            <a:pPr indent="-282575" lvl="1" marL="688975" rtl="0" algn="l">
              <a:spcBef>
                <a:spcPts val="400"/>
              </a:spcBef>
              <a:spcAft>
                <a:spcPts val="0"/>
              </a:spcAft>
              <a:buClr>
                <a:srgbClr val="003399"/>
              </a:buClr>
              <a:buSzPts val="1600"/>
              <a:buFont typeface="Arial"/>
              <a:buChar char="■"/>
            </a:pPr>
            <a:r>
              <a:rPr lang="en-US">
                <a:solidFill>
                  <a:srgbClr val="000000"/>
                </a:solidFill>
              </a:rPr>
              <a:t>Legal:  Mr. Chris Mays (739-8611)</a:t>
            </a:r>
            <a:endParaRPr/>
          </a:p>
          <a:p>
            <a:pPr indent="-184150" lvl="0" marL="285750" rtl="0" algn="l">
              <a:spcBef>
                <a:spcPts val="400"/>
              </a:spcBef>
              <a:spcAft>
                <a:spcPts val="0"/>
              </a:spcAft>
              <a:buSzPts val="1600"/>
              <a:buNone/>
            </a:pPr>
            <a:r>
              <a:t/>
            </a:r>
            <a:endParaRPr/>
          </a:p>
        </p:txBody>
      </p:sp>
      <p:sp>
        <p:nvSpPr>
          <p:cNvPr id="129" name="Google Shape;129;p19"/>
          <p:cNvSpPr txBox="1"/>
          <p:nvPr/>
        </p:nvSpPr>
        <p:spPr>
          <a:xfrm>
            <a:off x="2286000" y="304800"/>
            <a:ext cx="57150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3200" u="none" cap="none" strike="noStrike">
                <a:solidFill>
                  <a:srgbClr val="000099"/>
                </a:solidFill>
                <a:latin typeface="Arial"/>
                <a:ea typeface="Arial"/>
                <a:cs typeface="Arial"/>
                <a:sym typeface="Arial"/>
              </a:rPr>
              <a:t>Fundraising Cont. </a:t>
            </a:r>
            <a:endParaRPr b="1" sz="3200">
              <a:solidFill>
                <a:srgbClr val="000099"/>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0"/>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Typical Fundraiser Request Problems</a:t>
            </a:r>
            <a:endParaRPr/>
          </a:p>
        </p:txBody>
      </p:sp>
      <p:sp>
        <p:nvSpPr>
          <p:cNvPr id="135" name="Google Shape;135;p20"/>
          <p:cNvSpPr txBox="1"/>
          <p:nvPr>
            <p:ph idx="1" type="body"/>
          </p:nvPr>
        </p:nvSpPr>
        <p:spPr>
          <a:xfrm>
            <a:off x="533400" y="1524000"/>
            <a:ext cx="8131175" cy="432435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920"/>
              <a:buChar char="■"/>
            </a:pPr>
            <a:r>
              <a:rPr lang="en-US" sz="2400"/>
              <a:t>PO/UA doesn’t input Food Handler Certificate date of completion</a:t>
            </a:r>
            <a:endParaRPr/>
          </a:p>
          <a:p>
            <a:pPr indent="-285750" lvl="0" marL="285750" rtl="0" algn="l">
              <a:spcBef>
                <a:spcPts val="480"/>
              </a:spcBef>
              <a:spcAft>
                <a:spcPts val="0"/>
              </a:spcAft>
              <a:buSzPts val="1920"/>
              <a:buChar char="■"/>
            </a:pPr>
            <a:r>
              <a:rPr lang="en-US" sz="2400"/>
              <a:t>PO/UA doesn’t provide flyer for review</a:t>
            </a:r>
            <a:endParaRPr/>
          </a:p>
          <a:p>
            <a:pPr indent="-285750" lvl="0" marL="285750" rtl="0" algn="l">
              <a:spcBef>
                <a:spcPts val="480"/>
              </a:spcBef>
              <a:spcAft>
                <a:spcPts val="0"/>
              </a:spcAft>
              <a:buSzPts val="1920"/>
              <a:buChar char="■"/>
            </a:pPr>
            <a:r>
              <a:rPr lang="en-US" sz="2400"/>
              <a:t>PO/UA marks “Disagree” when asked if the location of the event is NOT considered to be the workplace</a:t>
            </a:r>
            <a:endParaRPr/>
          </a:p>
          <a:p>
            <a:pPr indent="-285750" lvl="0" marL="285750" rtl="0" algn="l">
              <a:spcBef>
                <a:spcPts val="480"/>
              </a:spcBef>
              <a:spcAft>
                <a:spcPts val="0"/>
              </a:spcAft>
              <a:buSzPts val="1920"/>
              <a:buChar char="■"/>
            </a:pPr>
            <a:r>
              <a:rPr lang="en-US" sz="2400"/>
              <a:t>PO/UA is not up to date</a:t>
            </a:r>
            <a:endParaRPr sz="2400"/>
          </a:p>
          <a:p>
            <a:pPr indent="-285750" lvl="0" marL="285750" rtl="0" algn="l">
              <a:spcBef>
                <a:spcPts val="480"/>
              </a:spcBef>
              <a:spcAft>
                <a:spcPts val="0"/>
              </a:spcAft>
              <a:buSzPts val="1920"/>
              <a:buChar char="■"/>
            </a:pPr>
            <a:r>
              <a:rPr lang="en-US" sz="2400"/>
              <a:t>PO/UA doesn’t request 2 weeks prior for approval</a:t>
            </a:r>
            <a:endParaRPr/>
          </a:p>
          <a:p>
            <a:pPr indent="-285750" lvl="0" marL="285750" rtl="0" algn="l">
              <a:spcBef>
                <a:spcPts val="480"/>
              </a:spcBef>
              <a:spcAft>
                <a:spcPts val="0"/>
              </a:spcAft>
              <a:buSzPts val="1920"/>
              <a:buChar char="■"/>
            </a:pPr>
            <a:r>
              <a:rPr lang="en-US" sz="2400"/>
              <a:t>Official vs. Unofficial Activities (names not the same)</a:t>
            </a:r>
            <a:endParaRPr/>
          </a:p>
          <a:p>
            <a:pPr indent="-184150" lvl="0" marL="285750" rtl="0" algn="l">
              <a:spcBef>
                <a:spcPts val="400"/>
              </a:spcBef>
              <a:spcAft>
                <a:spcPts val="0"/>
              </a:spcAft>
              <a:buSzPts val="1600"/>
              <a:buNone/>
            </a:pPr>
            <a:r>
              <a:t/>
            </a:r>
            <a:endParaRPr/>
          </a:p>
          <a:p>
            <a:pPr indent="-184150" lvl="0" marL="285750" rtl="0" algn="l">
              <a:spcBef>
                <a:spcPts val="400"/>
              </a:spcBef>
              <a:spcAft>
                <a:spcPts val="0"/>
              </a:spcAft>
              <a:buSzPts val="16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1"/>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Upcoming Programs</a:t>
            </a:r>
            <a:endParaRPr i="0"/>
          </a:p>
        </p:txBody>
      </p:sp>
      <p:sp>
        <p:nvSpPr>
          <p:cNvPr id="141" name="Google Shape;141;p21"/>
          <p:cNvSpPr txBox="1"/>
          <p:nvPr>
            <p:ph idx="1" type="body"/>
          </p:nvPr>
        </p:nvSpPr>
        <p:spPr>
          <a:xfrm>
            <a:off x="304800" y="1371600"/>
            <a:ext cx="8131175" cy="409575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920"/>
              <a:buChar char="■"/>
            </a:pPr>
            <a:r>
              <a:rPr lang="en-US" sz="2400"/>
              <a:t>CFC DATES:  TBD YEARLY</a:t>
            </a:r>
            <a:endParaRPr/>
          </a:p>
          <a:p>
            <a:pPr indent="-163830" lvl="0" marL="285750" rtl="0" algn="l">
              <a:spcBef>
                <a:spcPts val="480"/>
              </a:spcBef>
              <a:spcAft>
                <a:spcPts val="0"/>
              </a:spcAft>
              <a:buSzPts val="1920"/>
              <a:buNone/>
            </a:pPr>
            <a:r>
              <a:t/>
            </a:r>
            <a:endParaRPr sz="2400"/>
          </a:p>
          <a:p>
            <a:pPr indent="-285750" lvl="0" marL="285750" rtl="0" algn="l">
              <a:spcBef>
                <a:spcPts val="480"/>
              </a:spcBef>
              <a:spcAft>
                <a:spcPts val="0"/>
              </a:spcAft>
              <a:buSzPts val="1920"/>
              <a:buChar char="■"/>
            </a:pPr>
            <a:r>
              <a:rPr lang="en-US" sz="2400"/>
              <a:t>AFAF DATES: TBD YEARLY</a:t>
            </a:r>
            <a:endParaRPr sz="2400"/>
          </a:p>
          <a:p>
            <a:pPr indent="-163830" lvl="0" marL="285750" rtl="0" algn="l">
              <a:spcBef>
                <a:spcPts val="480"/>
              </a:spcBef>
              <a:spcAft>
                <a:spcPts val="0"/>
              </a:spcAft>
              <a:buSzPts val="1920"/>
              <a:buNone/>
            </a:pPr>
            <a:r>
              <a:t/>
            </a:r>
            <a:endParaRPr sz="2400"/>
          </a:p>
          <a:p>
            <a:pPr indent="-285750" lvl="0" marL="285750" rtl="0" algn="l">
              <a:spcBef>
                <a:spcPts val="480"/>
              </a:spcBef>
              <a:spcAft>
                <a:spcPts val="0"/>
              </a:spcAft>
              <a:buSzPts val="1920"/>
              <a:buChar char="■"/>
            </a:pPr>
            <a:r>
              <a:rPr lang="en-US" sz="2400"/>
              <a:t>Holiday Card Contest TBD YEARLY </a:t>
            </a:r>
            <a:endParaRPr sz="2400"/>
          </a:p>
          <a:p>
            <a:pPr indent="-163830" lvl="0" marL="285750" rtl="0" algn="l">
              <a:spcBef>
                <a:spcPts val="480"/>
              </a:spcBef>
              <a:spcAft>
                <a:spcPts val="0"/>
              </a:spcAft>
              <a:buSzPts val="1920"/>
              <a:buNone/>
            </a:pPr>
            <a:r>
              <a:t/>
            </a:r>
            <a:endParaRPr sz="2400"/>
          </a:p>
          <a:p>
            <a:pPr indent="-285750" lvl="0" marL="285750" rtl="0" algn="l">
              <a:spcBef>
                <a:spcPts val="480"/>
              </a:spcBef>
              <a:spcAft>
                <a:spcPts val="0"/>
              </a:spcAft>
              <a:buSzPts val="1920"/>
              <a:buChar char="■"/>
            </a:pPr>
            <a:r>
              <a:rPr lang="en-US" sz="2400"/>
              <a:t>Tinker Family Orientation Dates TBD</a:t>
            </a:r>
            <a:endParaRPr/>
          </a:p>
          <a:p>
            <a:pPr indent="-163830" lvl="0" marL="285750" rtl="0" algn="l">
              <a:spcBef>
                <a:spcPts val="480"/>
              </a:spcBef>
              <a:spcAft>
                <a:spcPts val="0"/>
              </a:spcAft>
              <a:buSzPts val="1920"/>
              <a:buNone/>
            </a:pPr>
            <a:r>
              <a:t/>
            </a:r>
            <a:endParaRPr sz="2400"/>
          </a:p>
          <a:p>
            <a:pPr indent="-285750" lvl="0" marL="285750" rtl="0" algn="l">
              <a:spcBef>
                <a:spcPts val="480"/>
              </a:spcBef>
              <a:spcAft>
                <a:spcPts val="0"/>
              </a:spcAft>
              <a:buSzPts val="1920"/>
              <a:buChar char="■"/>
            </a:pPr>
            <a:r>
              <a:rPr lang="en-US" sz="2400"/>
              <a:t>Air Show June 2023</a:t>
            </a:r>
            <a:endParaRPr sz="2400"/>
          </a:p>
          <a:p>
            <a:pPr indent="-163830" lvl="0" marL="285750" rtl="0" algn="l">
              <a:spcBef>
                <a:spcPts val="480"/>
              </a:spcBef>
              <a:spcAft>
                <a:spcPts val="0"/>
              </a:spcAft>
              <a:buSzPts val="1920"/>
              <a:buNone/>
            </a:pPr>
            <a:r>
              <a:t/>
            </a:r>
            <a:endParaRPr sz="2400"/>
          </a:p>
          <a:p>
            <a:pPr indent="0" lvl="0" marL="0" rtl="0" algn="l">
              <a:spcBef>
                <a:spcPts val="480"/>
              </a:spcBef>
              <a:spcAft>
                <a:spcPts val="0"/>
              </a:spcAft>
              <a:buSzPts val="1920"/>
              <a:buNone/>
            </a:pPr>
            <a:r>
              <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2"/>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72 MSG/CC </a:t>
            </a:r>
            <a:endParaRPr i="0"/>
          </a:p>
        </p:txBody>
      </p:sp>
      <p:sp>
        <p:nvSpPr>
          <p:cNvPr id="147" name="Google Shape;147;p22"/>
          <p:cNvSpPr txBox="1"/>
          <p:nvPr>
            <p:ph idx="1" type="body"/>
          </p:nvPr>
        </p:nvSpPr>
        <p:spPr>
          <a:xfrm>
            <a:off x="533400" y="1524000"/>
            <a:ext cx="8131175" cy="43243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SzPts val="2560"/>
              <a:buNone/>
            </a:pPr>
            <a:r>
              <a:rPr lang="en-US" sz="3200"/>
              <a:t>Closing Remarks from 72 MSG/CC</a:t>
            </a:r>
            <a:endParaRPr/>
          </a:p>
          <a:p>
            <a:pPr indent="0" lvl="0" marL="0" rtl="0" algn="l">
              <a:spcBef>
                <a:spcPts val="400"/>
              </a:spcBef>
              <a:spcAft>
                <a:spcPts val="0"/>
              </a:spcAft>
              <a:buSzPts val="16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id="152" name="Google Shape;152;p23"/>
          <p:cNvPicPr preferRelativeResize="0"/>
          <p:nvPr>
            <p:ph idx="1" type="body"/>
          </p:nvPr>
        </p:nvPicPr>
        <p:blipFill rotWithShape="1">
          <a:blip r:embed="rId3">
            <a:alphaModFix/>
          </a:blip>
          <a:srcRect b="0" l="0" r="0" t="0"/>
          <a:stretch/>
        </p:blipFill>
        <p:spPr>
          <a:xfrm>
            <a:off x="1973098" y="1600200"/>
            <a:ext cx="5261304" cy="432243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7"/>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PO Definition</a:t>
            </a:r>
            <a:endParaRPr i="0"/>
          </a:p>
        </p:txBody>
      </p:sp>
      <p:sp>
        <p:nvSpPr>
          <p:cNvPr id="53" name="Google Shape;53;p7"/>
          <p:cNvSpPr txBox="1"/>
          <p:nvPr>
            <p:ph idx="1" type="body"/>
          </p:nvPr>
        </p:nvSpPr>
        <p:spPr>
          <a:xfrm>
            <a:off x="304800" y="1219200"/>
            <a:ext cx="8458200" cy="396240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920"/>
              <a:buChar char="■"/>
            </a:pPr>
            <a:r>
              <a:rPr lang="en-US" sz="2400"/>
              <a:t>Definition</a:t>
            </a:r>
            <a:endParaRPr/>
          </a:p>
          <a:p>
            <a:pPr indent="-282575" lvl="1" marL="688975" rtl="0" algn="l">
              <a:spcBef>
                <a:spcPts val="420"/>
              </a:spcBef>
              <a:spcAft>
                <a:spcPts val="0"/>
              </a:spcAft>
              <a:buSzPts val="1680"/>
              <a:buChar char="■"/>
            </a:pPr>
            <a:r>
              <a:rPr lang="en-US" sz="2100">
                <a:solidFill>
                  <a:schemeClr val="accent2"/>
                </a:solidFill>
              </a:rPr>
              <a:t>A private organization (PO) is a self-sustaining special interest group set up by people acting outside the scope of any official position they may have in the federal government</a:t>
            </a:r>
            <a:endParaRPr sz="2100">
              <a:solidFill>
                <a:schemeClr val="accent2"/>
              </a:solidFill>
            </a:endParaRPr>
          </a:p>
          <a:p>
            <a:pPr indent="-282575" lvl="1" marL="688975" rtl="0" algn="l">
              <a:spcBef>
                <a:spcPts val="420"/>
              </a:spcBef>
              <a:spcAft>
                <a:spcPts val="0"/>
              </a:spcAft>
              <a:buSzPts val="1680"/>
              <a:buChar char="■"/>
            </a:pPr>
            <a:r>
              <a:rPr lang="en-US" sz="2100"/>
              <a:t>POs are NOT integral parts of the military service or federal entities. They are NOT Non Appropriated Fund Instrumentalities (NAFIs) or entitled to the sovereign immunities and privileges given to NAFIs</a:t>
            </a:r>
            <a:endParaRPr sz="2100"/>
          </a:p>
          <a:p>
            <a:pPr indent="-282575" lvl="1" marL="688975" rtl="0" algn="l">
              <a:spcBef>
                <a:spcPts val="420"/>
              </a:spcBef>
              <a:spcAft>
                <a:spcPts val="0"/>
              </a:spcAft>
              <a:buSzPts val="1680"/>
              <a:buChar char="■"/>
            </a:pPr>
            <a:r>
              <a:rPr lang="en-US" sz="2100"/>
              <a:t>When an unofficial activity’s or organization’s current monthly assets (which include cash inventories, receivables and investments) exceed a monthly average of </a:t>
            </a:r>
            <a:r>
              <a:rPr lang="en-US" sz="2100">
                <a:solidFill>
                  <a:schemeClr val="accent2"/>
                </a:solidFill>
              </a:rPr>
              <a:t>$1,000 over a three month period</a:t>
            </a:r>
            <a:r>
              <a:rPr lang="en-US" sz="2100"/>
              <a:t>, the activity or organization must either become a PO, discontinue on-base operations or reduce its current assets</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8"/>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Operating Rules</a:t>
            </a:r>
            <a:endParaRPr i="0"/>
          </a:p>
        </p:txBody>
      </p:sp>
      <p:sp>
        <p:nvSpPr>
          <p:cNvPr id="59" name="Google Shape;59;p8"/>
          <p:cNvSpPr txBox="1"/>
          <p:nvPr>
            <p:ph idx="1" type="body"/>
          </p:nvPr>
        </p:nvSpPr>
        <p:spPr>
          <a:xfrm>
            <a:off x="228600" y="1371600"/>
            <a:ext cx="8686800" cy="518160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920"/>
              <a:buChar char="■"/>
            </a:pPr>
            <a:r>
              <a:rPr lang="en-US" sz="2400"/>
              <a:t>Operating Rules</a:t>
            </a:r>
            <a:endParaRPr/>
          </a:p>
          <a:p>
            <a:pPr indent="-282575" lvl="1" marL="688975" rtl="0" algn="l">
              <a:spcBef>
                <a:spcPts val="420"/>
              </a:spcBef>
              <a:spcAft>
                <a:spcPts val="0"/>
              </a:spcAft>
              <a:buSzPts val="1680"/>
              <a:buChar char="■"/>
            </a:pPr>
            <a:r>
              <a:rPr lang="en-US" sz="2100"/>
              <a:t>Each PO must be approved in writing by the installation commander or designee</a:t>
            </a:r>
            <a:endParaRPr/>
          </a:p>
          <a:p>
            <a:pPr indent="-282575" lvl="1" marL="688975" rtl="0" algn="l">
              <a:spcBef>
                <a:spcPts val="420"/>
              </a:spcBef>
              <a:spcAft>
                <a:spcPts val="0"/>
              </a:spcAft>
              <a:buSzPts val="1680"/>
              <a:buChar char="■"/>
            </a:pPr>
            <a:r>
              <a:rPr lang="en-US" sz="2100"/>
              <a:t>Force Support Squadron Commander/Director monitors and advises all POs </a:t>
            </a:r>
            <a:endParaRPr/>
          </a:p>
          <a:p>
            <a:pPr indent="-223837" lvl="2" marL="1027113" rtl="0" algn="l">
              <a:spcBef>
                <a:spcPts val="420"/>
              </a:spcBef>
              <a:spcAft>
                <a:spcPts val="0"/>
              </a:spcAft>
              <a:buSzPts val="1680"/>
              <a:buChar char="■"/>
            </a:pPr>
            <a:r>
              <a:rPr lang="en-US" sz="2100"/>
              <a:t>Directs the Resource Management Flight Chief (RMFC) to keep a file on each PO</a:t>
            </a:r>
            <a:endParaRPr/>
          </a:p>
          <a:p>
            <a:pPr indent="-228600" lvl="3" marL="1600200" rtl="0" algn="l">
              <a:spcBef>
                <a:spcPts val="420"/>
              </a:spcBef>
              <a:spcAft>
                <a:spcPts val="0"/>
              </a:spcAft>
              <a:buSzPts val="1680"/>
              <a:buChar char="■"/>
            </a:pPr>
            <a:r>
              <a:rPr lang="en-US" sz="2100"/>
              <a:t>RMFC reviews each PO annually to make ensure documents, records and procedures are in order</a:t>
            </a:r>
            <a:endParaRPr/>
          </a:p>
          <a:p>
            <a:pPr indent="-282575" lvl="1" marL="688975" rtl="0" algn="l">
              <a:spcBef>
                <a:spcPts val="420"/>
              </a:spcBef>
              <a:spcAft>
                <a:spcPts val="0"/>
              </a:spcAft>
              <a:buSzPts val="1680"/>
              <a:buChar char="■"/>
            </a:pPr>
            <a:r>
              <a:rPr lang="en-US" sz="2100"/>
              <a:t>POs must be self-sustaining and cannot receive direct financial assistance from a NAFI in form of contributions, dividends or donations</a:t>
            </a:r>
            <a:endParaRPr/>
          </a:p>
          <a:p>
            <a:pPr indent="-285750" lvl="0" marL="285750" rtl="0" algn="l">
              <a:spcBef>
                <a:spcPts val="420"/>
              </a:spcBef>
              <a:spcAft>
                <a:spcPts val="0"/>
              </a:spcAft>
              <a:buSzPts val="1680"/>
              <a:buChar char="■"/>
            </a:pPr>
            <a:r>
              <a:rPr lang="en-US" sz="2100"/>
              <a:t>Allowable logistical support to POs is very limited.  Consult the Staff Judge Advocate (SJA) before providing support to POs</a:t>
            </a:r>
            <a:endParaRPr/>
          </a:p>
          <a:p>
            <a:pPr indent="-175894" lvl="1" marL="688975" rtl="0" algn="l">
              <a:spcBef>
                <a:spcPts val="420"/>
              </a:spcBef>
              <a:spcAft>
                <a:spcPts val="0"/>
              </a:spcAft>
              <a:buSzPts val="1680"/>
              <a:buNone/>
            </a:pPr>
            <a:r>
              <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9"/>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Operating Rules Cont.</a:t>
            </a:r>
            <a:endParaRPr i="0"/>
          </a:p>
        </p:txBody>
      </p:sp>
      <p:sp>
        <p:nvSpPr>
          <p:cNvPr id="65" name="Google Shape;65;p9"/>
          <p:cNvSpPr txBox="1"/>
          <p:nvPr>
            <p:ph idx="1" type="body"/>
          </p:nvPr>
        </p:nvSpPr>
        <p:spPr>
          <a:xfrm>
            <a:off x="336550" y="1447800"/>
            <a:ext cx="8534400" cy="464820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680"/>
              <a:buChar char="■"/>
            </a:pPr>
            <a:r>
              <a:rPr lang="en-US" sz="2100"/>
              <a:t>POs with gross revenues of $250,000 or more must have an annual audit completed by a Certified Public Accountant (CPA)</a:t>
            </a:r>
            <a:endParaRPr/>
          </a:p>
          <a:p>
            <a:pPr indent="-285750" lvl="0" marL="285750" rtl="0" algn="l">
              <a:spcBef>
                <a:spcPts val="420"/>
              </a:spcBef>
              <a:spcAft>
                <a:spcPts val="0"/>
              </a:spcAft>
              <a:buSzPts val="1680"/>
              <a:buChar char="■"/>
            </a:pPr>
            <a:r>
              <a:rPr lang="en-US" sz="2100"/>
              <a:t>POs with gross revenues of at least $100,000 but less than $250,000, must have an annual financial review conducted by an accountant (CPA not required)  </a:t>
            </a:r>
            <a:endParaRPr/>
          </a:p>
          <a:p>
            <a:pPr indent="-285750" lvl="0" marL="285750" rtl="0" algn="l">
              <a:spcBef>
                <a:spcPts val="420"/>
              </a:spcBef>
              <a:spcAft>
                <a:spcPts val="0"/>
              </a:spcAft>
              <a:buSzPts val="1680"/>
              <a:buChar char="■"/>
            </a:pPr>
            <a:r>
              <a:rPr lang="en-US" sz="2100"/>
              <a:t>POs with gross revenues of less than $100,000 but more than $5,000, are not required to conduct independent audits or financial reviews, but must prepare an annual financial statement for review by the RMFC</a:t>
            </a:r>
            <a:endParaRPr/>
          </a:p>
          <a:p>
            <a:pPr indent="-285750" lvl="0" marL="285750" rtl="0" algn="l">
              <a:spcBef>
                <a:spcPts val="420"/>
              </a:spcBef>
              <a:spcAft>
                <a:spcPts val="0"/>
              </a:spcAft>
              <a:buSzPts val="1680"/>
              <a:buChar char="■"/>
            </a:pPr>
            <a:r>
              <a:rPr lang="en-US" sz="2100"/>
              <a:t>Installation staff chaplain should coordinate on requests to establish religiously oriented POs</a:t>
            </a:r>
            <a:endParaRPr/>
          </a:p>
          <a:p>
            <a:pPr indent="-285750" lvl="0" marL="285750" rtl="0" algn="l">
              <a:spcBef>
                <a:spcPts val="420"/>
              </a:spcBef>
              <a:spcAft>
                <a:spcPts val="0"/>
              </a:spcAft>
              <a:buSzPts val="1680"/>
              <a:buChar char="■"/>
            </a:pPr>
            <a:r>
              <a:rPr lang="en-US" sz="2100"/>
              <a:t>POs may not unlawfully discriminate on any proscribed basis, including race, color, sex, marital status, age, religion, national origin, political affiliation or physical handicap </a:t>
            </a:r>
            <a:endParaRPr sz="2100"/>
          </a:p>
          <a:p>
            <a:pPr indent="-184150" lvl="0" marL="285750" rtl="0" algn="l">
              <a:spcBef>
                <a:spcPts val="400"/>
              </a:spcBef>
              <a:spcAft>
                <a:spcPts val="0"/>
              </a:spcAft>
              <a:buSzPts val="1600"/>
              <a:buNone/>
            </a:pPr>
            <a:r>
              <a:t/>
            </a:r>
            <a:endParaRPr b="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0"/>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Operating Rules Cont.</a:t>
            </a:r>
            <a:endParaRPr i="0"/>
          </a:p>
        </p:txBody>
      </p:sp>
      <p:sp>
        <p:nvSpPr>
          <p:cNvPr id="71" name="Google Shape;71;p10"/>
          <p:cNvSpPr txBox="1"/>
          <p:nvPr>
            <p:ph idx="1" type="body"/>
          </p:nvPr>
        </p:nvSpPr>
        <p:spPr>
          <a:xfrm>
            <a:off x="381000" y="1371600"/>
            <a:ext cx="8458200" cy="487680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680"/>
              <a:buChar char="■"/>
            </a:pPr>
            <a:r>
              <a:rPr lang="en-US" sz="2100"/>
              <a:t>Each PO has the responsibility of obtaining adequate insurance or waiver from the requirement to obtain adequate insurance by the installation commander or designee.  A waiver of insurance requirement will not protect the PO or its members from valid claims or successful lawsuits</a:t>
            </a:r>
            <a:endParaRPr/>
          </a:p>
          <a:p>
            <a:pPr indent="-285750" lvl="0" marL="285750" rtl="0" algn="l">
              <a:spcBef>
                <a:spcPts val="420"/>
              </a:spcBef>
              <a:spcAft>
                <a:spcPts val="0"/>
              </a:spcAft>
              <a:buSzPts val="1680"/>
              <a:buChar char="■"/>
            </a:pPr>
            <a:r>
              <a:rPr lang="en-US" sz="2100"/>
              <a:t>POs will not engage in activities that duplicate or compete with the activities of the Army and Air Force Exchange Service (AAFES) or Services NAFIs</a:t>
            </a:r>
            <a:endParaRPr/>
          </a:p>
          <a:p>
            <a:pPr indent="-285750" lvl="0" marL="285750" rtl="0" algn="l">
              <a:spcBef>
                <a:spcPts val="420"/>
              </a:spcBef>
              <a:spcAft>
                <a:spcPts val="0"/>
              </a:spcAft>
              <a:buSzPts val="1680"/>
              <a:buChar char="■"/>
            </a:pPr>
            <a:r>
              <a:rPr lang="en-US" sz="2100"/>
              <a:t>POs must comply with all applicable federal, state and local laws governing such activities.  POs desiring tax-exempt must file an application with the IRS </a:t>
            </a:r>
            <a:endParaRPr/>
          </a:p>
          <a:p>
            <a:pPr indent="-285750" lvl="0" marL="285750" rtl="0" algn="l">
              <a:spcBef>
                <a:spcPts val="420"/>
              </a:spcBef>
              <a:spcAft>
                <a:spcPts val="0"/>
              </a:spcAft>
              <a:buSzPts val="1680"/>
              <a:buChar char="■"/>
            </a:pPr>
            <a:r>
              <a:rPr lang="en-US" sz="2100"/>
              <a:t>Fundraising by POs is governed by AFI 36-3101, </a:t>
            </a:r>
            <a:r>
              <a:rPr i="1" lang="en-US" sz="2100"/>
              <a:t>Fundraising</a:t>
            </a:r>
            <a:r>
              <a:rPr lang="en-US" sz="2100"/>
              <a:t> </a:t>
            </a:r>
            <a:r>
              <a:rPr i="1" lang="en-US" sz="2100"/>
              <a:t>Within t</a:t>
            </a:r>
            <a:r>
              <a:rPr i="1" lang="en-US"/>
              <a:t>he Air Force </a:t>
            </a:r>
            <a:r>
              <a:rPr lang="en-US"/>
              <a:t>and DoD 5500.07R, </a:t>
            </a:r>
            <a:r>
              <a:rPr i="1" lang="en-US"/>
              <a:t>Joint Ethics Regulation.</a:t>
            </a:r>
            <a:r>
              <a:rPr lang="en-US"/>
              <a:t> (JER)</a:t>
            </a:r>
            <a:endParaRPr/>
          </a:p>
          <a:p>
            <a:pPr indent="-184150" lvl="0" marL="285750" rtl="0" algn="l">
              <a:spcBef>
                <a:spcPts val="400"/>
              </a:spcBef>
              <a:spcAft>
                <a:spcPts val="0"/>
              </a:spcAft>
              <a:buSzPts val="16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1"/>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Operating Rules Cont. </a:t>
            </a:r>
            <a:endParaRPr i="0"/>
          </a:p>
        </p:txBody>
      </p:sp>
      <p:sp>
        <p:nvSpPr>
          <p:cNvPr id="77" name="Google Shape;77;p11"/>
          <p:cNvSpPr txBox="1"/>
          <p:nvPr>
            <p:ph idx="1" type="body"/>
          </p:nvPr>
        </p:nvSpPr>
        <p:spPr>
          <a:xfrm>
            <a:off x="450850" y="1371600"/>
            <a:ext cx="8305800" cy="510540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680"/>
              <a:buChar char="■"/>
            </a:pPr>
            <a:r>
              <a:rPr lang="en-US" sz="2100"/>
              <a:t>POs are prohibited from conducting games of chance, lotteries, or other gambling activities, except in very limited circumstances, e.g., certain types of raffles, as set forth in AFI 34-223, </a:t>
            </a:r>
            <a:r>
              <a:rPr i="1" lang="en-US" sz="2100"/>
              <a:t>Private Organizations (PO) Program</a:t>
            </a:r>
            <a:r>
              <a:rPr lang="en-US" sz="2100"/>
              <a:t>, para. 10.16, and the JER</a:t>
            </a:r>
            <a:endParaRPr/>
          </a:p>
          <a:p>
            <a:pPr indent="-285750" lvl="0" marL="285750" rtl="0" algn="l">
              <a:spcBef>
                <a:spcPts val="420"/>
              </a:spcBef>
              <a:spcAft>
                <a:spcPts val="0"/>
              </a:spcAft>
              <a:buSzPts val="1680"/>
              <a:buChar char="■"/>
            </a:pPr>
            <a:r>
              <a:rPr lang="en-US" sz="2100"/>
              <a:t>POs may not sell or serve alcoholic beverages subject to the limited exception for PO personnel contained in AFI 34-219, </a:t>
            </a:r>
            <a:r>
              <a:rPr i="1" lang="en-US" sz="2100"/>
              <a:t>Alcoholic Beverage Program</a:t>
            </a:r>
            <a:r>
              <a:rPr lang="en-US" sz="2100"/>
              <a:t>, para. 2.3</a:t>
            </a:r>
            <a:endParaRPr/>
          </a:p>
          <a:p>
            <a:pPr indent="-285750" lvl="0" marL="285750" rtl="0" algn="l">
              <a:spcBef>
                <a:spcPts val="420"/>
              </a:spcBef>
              <a:spcAft>
                <a:spcPts val="0"/>
              </a:spcAft>
              <a:buSzPts val="1680"/>
              <a:buChar char="■"/>
            </a:pPr>
            <a:r>
              <a:rPr lang="en-US" sz="2100"/>
              <a:t>POs will not engage in resale activities unless specific authorization is granted.  The installation commander or designee may authorize occasional sales for fundraising purposes such as bake sales, dances, carnivals and similar infrequent functions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2"/>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sz="3200"/>
              <a:t>CFC &amp; AFAFC</a:t>
            </a:r>
            <a:endParaRPr i="0" sz="3200"/>
          </a:p>
        </p:txBody>
      </p:sp>
      <p:sp>
        <p:nvSpPr>
          <p:cNvPr id="83" name="Google Shape;83;p12"/>
          <p:cNvSpPr txBox="1"/>
          <p:nvPr/>
        </p:nvSpPr>
        <p:spPr>
          <a:xfrm>
            <a:off x="381000" y="1447800"/>
            <a:ext cx="8077200" cy="4431983"/>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002060"/>
              </a:buClr>
              <a:buSzPts val="2400"/>
              <a:buFont typeface="Arial"/>
              <a:buChar char="■"/>
            </a:pPr>
            <a:r>
              <a:rPr b="1" i="0" lang="en-US" sz="2400" u="none" cap="none" strike="noStrike">
                <a:solidFill>
                  <a:schemeClr val="dk1"/>
                </a:solidFill>
                <a:latin typeface="Arial"/>
                <a:ea typeface="Arial"/>
                <a:cs typeface="Arial"/>
                <a:sym typeface="Arial"/>
              </a:rPr>
              <a:t>The Air Force conducts two annual fundraising campaigns; the CFC and AFAF Campaign </a:t>
            </a:r>
            <a:endParaRPr/>
          </a:p>
          <a:p>
            <a:pPr indent="-342900" lvl="1" marL="800100" marR="0" rtl="0" algn="l">
              <a:spcBef>
                <a:spcPts val="0"/>
              </a:spcBef>
              <a:spcAft>
                <a:spcPts val="0"/>
              </a:spcAft>
              <a:buClr>
                <a:srgbClr val="002060"/>
              </a:buClr>
              <a:buSzPts val="2100"/>
              <a:buFont typeface="Arial"/>
              <a:buChar char="■"/>
            </a:pPr>
            <a:r>
              <a:rPr b="1" i="0" lang="en-US" sz="2100" u="none" cap="none" strike="noStrike">
                <a:solidFill>
                  <a:schemeClr val="dk1"/>
                </a:solidFill>
                <a:latin typeface="Arial"/>
                <a:ea typeface="Arial"/>
                <a:cs typeface="Arial"/>
                <a:sym typeface="Arial"/>
              </a:rPr>
              <a:t>Fundraising or conducting a special event for a specific organization or charity during CFC and AFAF must be avoided</a:t>
            </a:r>
            <a:endParaRPr/>
          </a:p>
          <a:p>
            <a:pPr indent="-342900" lvl="2" marL="1257300" marR="0" rtl="0" algn="l">
              <a:spcBef>
                <a:spcPts val="0"/>
              </a:spcBef>
              <a:spcAft>
                <a:spcPts val="0"/>
              </a:spcAft>
              <a:buClr>
                <a:srgbClr val="002060"/>
              </a:buClr>
              <a:buSzPts val="2100"/>
              <a:buFont typeface="Arial"/>
              <a:buChar char="■"/>
            </a:pPr>
            <a:r>
              <a:rPr b="1" i="0" lang="en-US" sz="2100" u="none" cap="none" strike="noStrike">
                <a:solidFill>
                  <a:schemeClr val="dk1"/>
                </a:solidFill>
                <a:latin typeface="Arial"/>
                <a:ea typeface="Arial"/>
                <a:cs typeface="Arial"/>
                <a:sym typeface="Arial"/>
              </a:rPr>
              <a:t>Official Endorsement Under DoD 5500.7-R, Section 3-210.a., Air Force employees may not officially endorse, or appear to endorse, fundraising for any non-Federal entity except for those specifically identified in JER Section 3-210.a.  That section permits official support and endorsement of the CFC and AFAF</a:t>
            </a:r>
            <a:endParaRPr b="1" i="0" sz="2100" u="none" cap="none" strike="noStrike">
              <a:solidFill>
                <a:schemeClr val="dk1"/>
              </a:solidFill>
              <a:latin typeface="Arial"/>
              <a:ea typeface="Arial"/>
              <a:cs typeface="Arial"/>
              <a:sym typeface="Arial"/>
            </a:endParaRPr>
          </a:p>
          <a:p>
            <a:pPr indent="-133350" lvl="0" marL="285750" marR="0" rtl="0" algn="l">
              <a:spcBef>
                <a:spcPts val="0"/>
              </a:spcBef>
              <a:spcAft>
                <a:spcPts val="0"/>
              </a:spcAft>
              <a:buClr>
                <a:srgbClr val="002060"/>
              </a:buClr>
              <a:buSzPts val="2400"/>
              <a:buFont typeface="Arial"/>
              <a:buNone/>
            </a:pPr>
            <a:r>
              <a:t/>
            </a:r>
            <a:endParaRPr b="0" i="0" sz="2400" u="none" cap="none" strike="noStrike">
              <a:solidFill>
                <a:srgbClr val="000099"/>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title"/>
          </p:nvPr>
        </p:nvSpPr>
        <p:spPr>
          <a:xfrm>
            <a:off x="1663700" y="76200"/>
            <a:ext cx="58801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a:t>Operating Rules Cont. </a:t>
            </a:r>
            <a:endParaRPr i="0"/>
          </a:p>
        </p:txBody>
      </p:sp>
      <p:sp>
        <p:nvSpPr>
          <p:cNvPr id="89" name="Google Shape;89;p13"/>
          <p:cNvSpPr txBox="1"/>
          <p:nvPr>
            <p:ph idx="1" type="body"/>
          </p:nvPr>
        </p:nvSpPr>
        <p:spPr>
          <a:xfrm>
            <a:off x="381000" y="1371600"/>
            <a:ext cx="8131175" cy="2514600"/>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680"/>
              <a:buChar char="■"/>
            </a:pPr>
            <a:r>
              <a:rPr lang="en-US" sz="2100"/>
              <a:t>Per AFI36-3101 Chapter 3, 3.3.9, ad hoc fundraising to support unit holiday parties is specifically allowed during the Combined Federal Campaign. The installation commander, or their delegate, is the approval authority for any ad hoc fundraising activities during the Combined Federal Campaign. Guidance for ad hoc fundraising are outlined in Chapter 5. </a:t>
            </a:r>
            <a:endParaRPr sz="2100"/>
          </a:p>
          <a:p>
            <a:pPr indent="-285750" lvl="0" marL="285750" rtl="0" algn="l">
              <a:spcBef>
                <a:spcPts val="420"/>
              </a:spcBef>
              <a:spcAft>
                <a:spcPts val="0"/>
              </a:spcAft>
              <a:buSzPts val="1680"/>
              <a:buChar char="■"/>
            </a:pPr>
            <a:r>
              <a:rPr lang="en-US" sz="2100"/>
              <a:t>“Occasional sales” for fundraising purposes is specifically defined as not more than three fundraising events per calendar quarter </a:t>
            </a:r>
            <a:endParaRPr/>
          </a:p>
          <a:p>
            <a:pPr indent="-285750" lvl="0" marL="285750" rtl="0" algn="l">
              <a:spcBef>
                <a:spcPts val="400"/>
              </a:spcBef>
              <a:spcAft>
                <a:spcPts val="0"/>
              </a:spcAft>
              <a:buSzPts val="1620"/>
              <a:buChar char="■"/>
            </a:pPr>
            <a:r>
              <a:rPr lang="en-US"/>
              <a:t>This prohibition against frequent or continuous resale activities does not preclude collective purchasing and sharing of purchased items by members of POs or UA and organizations so long as there is no actual resale</a:t>
            </a:r>
            <a:endParaRPr/>
          </a:p>
          <a:p>
            <a:pPr indent="-179070" lvl="0" marL="285750" rtl="0" algn="l">
              <a:spcBef>
                <a:spcPts val="420"/>
              </a:spcBef>
              <a:spcAft>
                <a:spcPts val="0"/>
              </a:spcAft>
              <a:buSzPts val="1680"/>
              <a:buNone/>
            </a:pPr>
            <a:r>
              <a:t/>
            </a:r>
            <a:endParaRPr sz="2100"/>
          </a:p>
          <a:p>
            <a:pPr indent="-179070" lvl="0" marL="285750" rtl="0" algn="l">
              <a:spcBef>
                <a:spcPts val="420"/>
              </a:spcBef>
              <a:spcAft>
                <a:spcPts val="0"/>
              </a:spcAft>
              <a:buSzPts val="1680"/>
              <a:buNone/>
            </a:pPr>
            <a:r>
              <a:t/>
            </a:r>
            <a:endParaRPr sz="2100"/>
          </a:p>
          <a:p>
            <a:pPr indent="-179070" lvl="0" marL="285750" rtl="0" algn="l">
              <a:spcBef>
                <a:spcPts val="420"/>
              </a:spcBef>
              <a:spcAft>
                <a:spcPts val="0"/>
              </a:spcAft>
              <a:buSzPts val="1680"/>
              <a:buNone/>
            </a:pPr>
            <a:r>
              <a:t/>
            </a:r>
            <a:endParaRPr sz="2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ctrTitle"/>
          </p:nvPr>
        </p:nvSpPr>
        <p:spPr>
          <a:xfrm>
            <a:off x="3048000" y="1962150"/>
            <a:ext cx="5562600" cy="12382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0" lang="en-US" sz="3200">
                <a:solidFill>
                  <a:srgbClr val="21218A"/>
                </a:solidFill>
              </a:rPr>
              <a:t>72 FSS PO &amp; UA</a:t>
            </a:r>
            <a:br>
              <a:rPr i="0" lang="en-US" sz="3200">
                <a:solidFill>
                  <a:srgbClr val="21218A"/>
                </a:solidFill>
              </a:rPr>
            </a:br>
            <a:r>
              <a:rPr i="0" lang="en-US" sz="3200">
                <a:solidFill>
                  <a:srgbClr val="21218A"/>
                </a:solidFill>
              </a:rPr>
              <a:t>Updates </a:t>
            </a:r>
            <a:endParaRPr i="0" sz="3200"/>
          </a:p>
        </p:txBody>
      </p:sp>
      <p:sp>
        <p:nvSpPr>
          <p:cNvPr id="95" name="Google Shape;95;p14"/>
          <p:cNvSpPr txBox="1"/>
          <p:nvPr>
            <p:ph idx="1" type="subTitle"/>
          </p:nvPr>
        </p:nvSpPr>
        <p:spPr>
          <a:xfrm>
            <a:off x="4191000" y="4953000"/>
            <a:ext cx="4572000" cy="1447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600"/>
              <a:buNone/>
            </a:pPr>
            <a:r>
              <a:rPr lang="en-US">
                <a:solidFill>
                  <a:srgbClr val="000000"/>
                </a:solidFill>
              </a:rPr>
              <a:t>Susan K. Craig</a:t>
            </a:r>
            <a:endParaRPr/>
          </a:p>
          <a:p>
            <a:pPr indent="0" lvl="0" marL="0" rtl="0" algn="l">
              <a:spcBef>
                <a:spcPts val="400"/>
              </a:spcBef>
              <a:spcAft>
                <a:spcPts val="0"/>
              </a:spcAft>
              <a:buSzPts val="1600"/>
              <a:buNone/>
            </a:pPr>
            <a:r>
              <a:rPr lang="en-US">
                <a:solidFill>
                  <a:srgbClr val="000000"/>
                </a:solidFill>
              </a:rPr>
              <a:t>72 FSS/FSR</a:t>
            </a:r>
            <a:endParaRPr/>
          </a:p>
          <a:p>
            <a:pPr indent="0" lvl="0" marL="0" rtl="0" algn="l">
              <a:spcBef>
                <a:spcPts val="400"/>
              </a:spcBef>
              <a:spcAft>
                <a:spcPts val="0"/>
              </a:spcAft>
              <a:buSzPts val="1600"/>
              <a:buNone/>
            </a:pPr>
            <a:r>
              <a:rPr lang="en-US">
                <a:solidFill>
                  <a:srgbClr val="000000"/>
                </a:solidFill>
              </a:rPr>
              <a:t>DSN 884-5128</a:t>
            </a:r>
            <a:endParaRPr/>
          </a:p>
          <a:p>
            <a:pPr indent="0" lvl="0" marL="0" rtl="0" algn="l">
              <a:spcBef>
                <a:spcPts val="400"/>
              </a:spcBef>
              <a:spcAft>
                <a:spcPts val="0"/>
              </a:spcAft>
              <a:buSzPts val="1600"/>
              <a:buNone/>
            </a:pPr>
            <a:r>
              <a:rPr lang="en-US">
                <a:solidFill>
                  <a:srgbClr val="000000"/>
                </a:solidFill>
              </a:rPr>
              <a:t>Email: susan.craig@us.af.mil</a:t>
            </a:r>
            <a:endParaRPr/>
          </a:p>
          <a:p>
            <a:pPr indent="0" lvl="0" marL="0" rtl="0" algn="l">
              <a:spcBef>
                <a:spcPts val="400"/>
              </a:spcBef>
              <a:spcAft>
                <a:spcPts val="0"/>
              </a:spcAft>
              <a:buSzPts val="16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6_Default Design">
  <a:themeElements>
    <a:clrScheme name="1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